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94" r:id="rId3"/>
    <p:sldId id="397" r:id="rId4"/>
    <p:sldId id="426" r:id="rId5"/>
    <p:sldId id="424" r:id="rId6"/>
    <p:sldId id="402" r:id="rId7"/>
    <p:sldId id="403" r:id="rId8"/>
    <p:sldId id="401" r:id="rId9"/>
    <p:sldId id="404" r:id="rId10"/>
    <p:sldId id="449" r:id="rId11"/>
    <p:sldId id="39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BB665"/>
    <a:srgbClr val="FFFFFF"/>
    <a:srgbClr val="EEE4E2"/>
    <a:srgbClr val="EFE6E1"/>
    <a:srgbClr val="F6F6F4"/>
    <a:srgbClr val="85D3C7"/>
    <a:srgbClr val="F9C324"/>
    <a:srgbClr val="02295F"/>
    <a:srgbClr val="03295E"/>
    <a:srgbClr val="FF7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7" autoAdjust="0"/>
    <p:restoredTop sz="89692" autoAdjust="0"/>
  </p:normalViewPr>
  <p:slideViewPr>
    <p:cSldViewPr snapToGrid="0">
      <p:cViewPr varScale="1">
        <p:scale>
          <a:sx n="68" d="100"/>
          <a:sy n="68" d="100"/>
        </p:scale>
        <p:origin x="5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014983" y="3393631"/>
            <a:ext cx="1176997" cy="2333637"/>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3000"/>
            <a:ext cx="3179928" cy="1907590"/>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768084" y="2197289"/>
            <a:ext cx="246899" cy="1196341"/>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72226" y="3657600"/>
            <a:ext cx="1409071" cy="3200400"/>
          </a:xfrm>
          <a:prstGeom prst="rect">
            <a:avLst/>
          </a:prstGeom>
          <a:solidFill>
            <a:schemeClr val="tx1">
              <a:lumMod val="95000"/>
              <a:lumOff val="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870999" y="5022588"/>
            <a:ext cx="5690248" cy="414020"/>
          </a:xfrm>
          <a:prstGeom prst="rect">
            <a:avLst/>
          </a:prstGeom>
          <a:noFill/>
        </p:spPr>
        <p:txBody>
          <a:bodyPr wrap="square" rtlCol="0">
            <a:spAutoFit/>
          </a:bodyPr>
          <a:lstStyle/>
          <a:p>
            <a:pPr algn="r">
              <a:lnSpc>
                <a:spcPct val="150000"/>
              </a:lnSpc>
            </a:pPr>
            <a:r>
              <a:rPr lang="zh-CN" altLang="en-US" sz="1400" dirty="0">
                <a:solidFill>
                  <a:schemeClr val="accent4">
                    <a:lumMod val="75000"/>
                  </a:schemeClr>
                </a:solidFill>
                <a:latin typeface="微软雅黑" panose="020B0503020204020204" charset="-122"/>
                <a:ea typeface="微软雅黑" panose="020B0503020204020204" charset="-122"/>
                <a:sym typeface="+mn-ea"/>
              </a:rPr>
              <a:t>品质定制你的专属美</a:t>
            </a:r>
            <a:endPar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endParaRPr>
          </a:p>
        </p:txBody>
      </p:sp>
      <p:sp>
        <p:nvSpPr>
          <p:cNvPr id="21" name="文本框 20"/>
          <p:cNvSpPr txBox="1"/>
          <p:nvPr/>
        </p:nvSpPr>
        <p:spPr>
          <a:xfrm>
            <a:off x="1881505" y="5727065"/>
            <a:ext cx="2364105" cy="583565"/>
          </a:xfrm>
          <a:prstGeom prst="rect">
            <a:avLst/>
          </a:prstGeom>
          <a:noFill/>
        </p:spPr>
        <p:txBody>
          <a:bodyPr vert="horz" wrap="square" rtlCol="0">
            <a:spAutoFit/>
          </a:bodyPr>
          <a:lstStyle/>
          <a:p>
            <a:r>
              <a:rPr lang="en-US" altLang="zh-CN" sz="3200" b="1" dirty="0">
                <a:solidFill>
                  <a:srgbClr val="DBB665"/>
                </a:solidFill>
                <a:latin typeface="字魂58号-创中黑" panose="00000500000000000000" pitchFamily="2" charset="-122"/>
                <a:ea typeface="字魂58号-创中黑" panose="00000500000000000000" pitchFamily="2" charset="-122"/>
                <a:cs typeface="+mn-ea"/>
                <a:sym typeface="+mn-lt"/>
              </a:rPr>
              <a:t>MY </a:t>
            </a:r>
            <a:r>
              <a:rPr 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SERCET</a:t>
            </a:r>
            <a:endParaRPr lang="en-US" sz="32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pic>
        <p:nvPicPr>
          <p:cNvPr id="2" name="17950329">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31466" y="2073323"/>
            <a:ext cx="609600" cy="609600"/>
          </a:xfrm>
          <a:prstGeom prst="rect">
            <a:avLst/>
          </a:prstGeom>
        </p:spPr>
      </p:pic>
      <p:pic>
        <p:nvPicPr>
          <p:cNvPr id="3" name="图片 2"/>
          <p:cNvPicPr>
            <a:picLocks noChangeAspect="1"/>
          </p:cNvPicPr>
          <p:nvPr/>
        </p:nvPicPr>
        <p:blipFill>
          <a:blip r:embed="rId4"/>
          <a:stretch>
            <a:fillRect/>
          </a:stretch>
        </p:blipFill>
        <p:spPr>
          <a:xfrm>
            <a:off x="745490" y="1573530"/>
            <a:ext cx="6130925" cy="3449320"/>
          </a:xfrm>
          <a:prstGeom prst="rect">
            <a:avLst/>
          </a:prstGeom>
        </p:spPr>
      </p:pic>
      <p:sp>
        <p:nvSpPr>
          <p:cNvPr id="7" name="矩形 6"/>
          <p:cNvSpPr/>
          <p:nvPr/>
        </p:nvSpPr>
        <p:spPr>
          <a:xfrm>
            <a:off x="746760" y="2402205"/>
            <a:ext cx="6129655" cy="3481705"/>
          </a:xfrm>
          <a:prstGeom prst="rect">
            <a:avLst/>
          </a:prstGeom>
          <a:solidFill>
            <a:srgbClr val="EFE6E1">
              <a:alpha val="4000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4072737" y="3214478"/>
            <a:ext cx="6488321" cy="1014730"/>
          </a:xfrm>
          <a:prstGeom prst="rect">
            <a:avLst/>
          </a:prstGeom>
          <a:noFill/>
        </p:spPr>
        <p:txBody>
          <a:bodyPr wrap="square" rtlCol="0">
            <a:spAutoFit/>
          </a:bodyPr>
          <a:lstStyle/>
          <a:p>
            <a:pPr algn="r"/>
            <a:r>
              <a:rPr lang="zh-CN" altLang="en-US" sz="6000" dirty="0">
                <a:solidFill>
                  <a:srgbClr val="DBB665"/>
                </a:solidFill>
                <a:latin typeface="字魂59号-创粗黑" panose="00000500000000000000" pitchFamily="2" charset="-122"/>
                <a:ea typeface="字魂59号-创粗黑" panose="00000500000000000000" pitchFamily="2" charset="-122"/>
              </a:rPr>
              <a:t>医院介绍</a:t>
            </a:r>
            <a:endParaRPr lang="zh-CN" altLang="en-US" sz="6000" dirty="0">
              <a:solidFill>
                <a:srgbClr val="DBB665"/>
              </a:solidFill>
              <a:latin typeface="字魂59号-创粗黑" panose="00000500000000000000" pitchFamily="2" charset="-122"/>
              <a:ea typeface="字魂59号-创粗黑" panose="00000500000000000000" pitchFamily="2" charset="-122"/>
            </a:endParaRPr>
          </a:p>
        </p:txBody>
      </p:sp>
      <p:pic>
        <p:nvPicPr>
          <p:cNvPr id="9" name="图片 8" descr="名姝logo"/>
          <p:cNvPicPr>
            <a:picLocks noChangeAspect="1"/>
          </p:cNvPicPr>
          <p:nvPr/>
        </p:nvPicPr>
        <p:blipFill>
          <a:blip r:embed="rId5"/>
          <a:stretch>
            <a:fillRect/>
          </a:stretch>
        </p:blipFill>
        <p:spPr>
          <a:xfrm>
            <a:off x="7273290" y="1136015"/>
            <a:ext cx="3373120" cy="629285"/>
          </a:xfrm>
          <a:prstGeom prst="rect">
            <a:avLst/>
          </a:prstGeom>
        </p:spPr>
      </p:pic>
      <p:sp>
        <p:nvSpPr>
          <p:cNvPr id="15" name="文本框 14"/>
          <p:cNvSpPr txBox="1"/>
          <p:nvPr/>
        </p:nvSpPr>
        <p:spPr>
          <a:xfrm>
            <a:off x="7273925" y="4396105"/>
            <a:ext cx="3287395" cy="398780"/>
          </a:xfrm>
          <a:prstGeom prst="rect">
            <a:avLst/>
          </a:prstGeom>
          <a:noFill/>
        </p:spPr>
        <p:txBody>
          <a:bodyPr wrap="square" rtlCol="0">
            <a:spAutoFit/>
          </a:bodyPr>
          <a:lstStyle/>
          <a:p>
            <a:pPr algn="dist"/>
            <a:r>
              <a:rPr lang="en-US" altLang="zh-CN" sz="2000" b="1" dirty="0">
                <a:solidFill>
                  <a:schemeClr val="tx1">
                    <a:lumMod val="85000"/>
                    <a:lumOff val="15000"/>
                  </a:schemeClr>
                </a:solidFill>
                <a:latin typeface="微软雅黑" panose="020B0503020204020204" charset="-122"/>
                <a:ea typeface="微软雅黑" panose="020B0503020204020204" charset="-122"/>
                <a:cs typeface="+mn-ea"/>
                <a:sym typeface="+mn-lt"/>
              </a:rPr>
              <a:t>Hospital introduction</a:t>
            </a:r>
            <a:endParaRPr lang="en-US" altLang="zh-CN" sz="2000" b="1"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18" name="矩形 17"/>
          <p:cNvSpPr/>
          <p:nvPr/>
        </p:nvSpPr>
        <p:spPr>
          <a:xfrm>
            <a:off x="5751830" y="1136015"/>
            <a:ext cx="5016500" cy="1086485"/>
          </a:xfrm>
          <a:prstGeom prst="rect">
            <a:avLst/>
          </a:prstGeom>
          <a:solidFill>
            <a:schemeClr val="tx1">
              <a:lumMod val="95000"/>
              <a:lumOff val="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500"/>
                                        <p:tgtEl>
                                          <p:spTgt spid="15"/>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righ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remove" display="0">
                  <p:stCondLst>
                    <p:cond delay="indefinite"/>
                  </p:stCondLst>
                  <p:endCondLst>
                    <p:cond evt="onStopAudio" delay="0">
                      <p:tgtEl>
                        <p:sldTgt/>
                      </p:tgtEl>
                    </p:cond>
                  </p:endCondLst>
                </p:cTn>
                <p:tgtEl>
                  <p:spTgt spid="2"/>
                </p:tgtEl>
              </p:cMediaNode>
            </p:audio>
          </p:childTnLst>
        </p:cTn>
      </p:par>
    </p:tnLst>
    <p:bldLst>
      <p:bldP spid="4" grpId="0" animBg="1"/>
      <p:bldP spid="13" grpId="0"/>
      <p:bldP spid="15" grpId="0"/>
      <p:bldP spid="16" grpId="0" animBg="1"/>
      <p:bldP spid="17" grpId="0" animBg="1"/>
      <p:bldP spid="18" grpId="0" bldLvl="0" animBg="1"/>
      <p:bldP spid="19"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01204100818"/>
          <p:cNvPicPr>
            <a:picLocks noChangeAspect="1"/>
          </p:cNvPicPr>
          <p:nvPr/>
        </p:nvPicPr>
        <p:blipFill>
          <a:blip r:embed="rId1"/>
          <a:stretch>
            <a:fillRect/>
          </a:stretch>
        </p:blipFill>
        <p:spPr>
          <a:xfrm>
            <a:off x="478790" y="1832610"/>
            <a:ext cx="6079490" cy="3420110"/>
          </a:xfrm>
          <a:prstGeom prst="rect">
            <a:avLst/>
          </a:prstGeom>
        </p:spPr>
      </p:pic>
      <p:sp>
        <p:nvSpPr>
          <p:cNvPr id="7" name="矩形 6"/>
          <p:cNvSpPr/>
          <p:nvPr/>
        </p:nvSpPr>
        <p:spPr>
          <a:xfrm>
            <a:off x="425450" y="1832610"/>
            <a:ext cx="6129655" cy="3361055"/>
          </a:xfrm>
          <a:prstGeom prst="rect">
            <a:avLst/>
          </a:prstGeom>
          <a:solidFill>
            <a:srgbClr val="FFFFF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11014983" y="3393631"/>
            <a:ext cx="1176997" cy="2333637"/>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0551"/>
            <a:ext cx="3179928" cy="1907590"/>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072737" y="3214478"/>
            <a:ext cx="6488321" cy="1246495"/>
          </a:xfrm>
          <a:prstGeom prst="rect">
            <a:avLst/>
          </a:prstGeom>
          <a:noFill/>
        </p:spPr>
        <p:txBody>
          <a:bodyPr wrap="square" rtlCol="0">
            <a:spAutoFit/>
          </a:bodyPr>
          <a:lstStyle/>
          <a:p>
            <a:pPr algn="r"/>
            <a:r>
              <a:rPr lang="zh-CN" altLang="en-US" sz="7500" dirty="0">
                <a:solidFill>
                  <a:schemeClr val="tx1">
                    <a:lumMod val="85000"/>
                    <a:lumOff val="15000"/>
                  </a:schemeClr>
                </a:solidFill>
                <a:latin typeface="字魂59号-创粗黑" panose="00000500000000000000" pitchFamily="2" charset="-122"/>
                <a:ea typeface="字魂59号-创粗黑" panose="00000500000000000000" pitchFamily="2" charset="-122"/>
              </a:rPr>
              <a:t>感谢您的观看</a:t>
            </a:r>
            <a:endParaRPr lang="zh-CN" altLang="en-US" sz="7500" dirty="0">
              <a:solidFill>
                <a:schemeClr val="tx1">
                  <a:lumMod val="85000"/>
                  <a:lumOff val="15000"/>
                </a:schemeClr>
              </a:solidFill>
              <a:latin typeface="字魂59号-创粗黑" panose="00000500000000000000" pitchFamily="2" charset="-122"/>
              <a:ea typeface="字魂59号-创粗黑" panose="00000500000000000000" pitchFamily="2" charset="-122"/>
            </a:endParaRPr>
          </a:p>
        </p:txBody>
      </p:sp>
      <p:sp>
        <p:nvSpPr>
          <p:cNvPr id="15" name="文本框 14"/>
          <p:cNvSpPr txBox="1"/>
          <p:nvPr/>
        </p:nvSpPr>
        <p:spPr>
          <a:xfrm>
            <a:off x="4763049" y="4453477"/>
            <a:ext cx="5690248" cy="646331"/>
          </a:xfrm>
          <a:prstGeom prst="rect">
            <a:avLst/>
          </a:prstGeom>
          <a:noFill/>
        </p:spPr>
        <p:txBody>
          <a:bodyPr wrap="square" rtlCol="0">
            <a:spAutoFit/>
          </a:bodyPr>
          <a:lstStyle/>
          <a:p>
            <a:pPr algn="dist"/>
            <a:r>
              <a:rPr lang="en-US" altLang="zh-CN" sz="3600" b="1" dirty="0">
                <a:solidFill>
                  <a:schemeClr val="tx1">
                    <a:lumMod val="85000"/>
                    <a:lumOff val="15000"/>
                  </a:schemeClr>
                </a:solidFill>
                <a:latin typeface="字魂58号-创中黑" panose="00000500000000000000" pitchFamily="2" charset="-122"/>
                <a:ea typeface="字魂58号-创中黑" panose="00000500000000000000" pitchFamily="2" charset="-122"/>
                <a:cs typeface="+mn-ea"/>
                <a:sym typeface="+mn-lt"/>
              </a:rPr>
              <a:t>THANK YOU</a:t>
            </a:r>
            <a:endParaRPr lang="zh-CN" altLang="en-US" sz="3600" b="1" dirty="0">
              <a:solidFill>
                <a:schemeClr val="tx1">
                  <a:lumMod val="85000"/>
                  <a:lumOff val="15000"/>
                </a:schemeClr>
              </a:solidFill>
              <a:latin typeface="字魂58号-创中黑" panose="00000500000000000000" pitchFamily="2" charset="-122"/>
              <a:ea typeface="字魂58号-创中黑" panose="00000500000000000000" pitchFamily="2" charset="-122"/>
              <a:cs typeface="+mn-ea"/>
              <a:sym typeface="+mn-lt"/>
            </a:endParaRPr>
          </a:p>
        </p:txBody>
      </p:sp>
      <p:sp>
        <p:nvSpPr>
          <p:cNvPr id="16" name="矩形 15"/>
          <p:cNvSpPr/>
          <p:nvPr/>
        </p:nvSpPr>
        <p:spPr>
          <a:xfrm>
            <a:off x="10768084" y="2197289"/>
            <a:ext cx="246899" cy="1196341"/>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72226" y="3657600"/>
            <a:ext cx="1409071" cy="3200400"/>
          </a:xfrm>
          <a:prstGeom prst="rect">
            <a:avLst/>
          </a:prstGeom>
          <a:solidFill>
            <a:schemeClr val="tx1">
              <a:lumMod val="95000"/>
              <a:lumOff val="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751830" y="950595"/>
            <a:ext cx="5140325" cy="1246505"/>
          </a:xfrm>
          <a:prstGeom prst="rect">
            <a:avLst/>
          </a:prstGeom>
          <a:solidFill>
            <a:schemeClr val="tx1">
              <a:lumMod val="95000"/>
              <a:lumOff val="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763049" y="5022588"/>
            <a:ext cx="5690248" cy="414020"/>
          </a:xfrm>
          <a:prstGeom prst="rect">
            <a:avLst/>
          </a:prstGeom>
          <a:noFill/>
        </p:spPr>
        <p:txBody>
          <a:bodyPr wrap="square" rtlCol="0">
            <a:spAutoFit/>
          </a:bodyPr>
          <a:lstStyle/>
          <a:p>
            <a:pPr algn="r">
              <a:lnSpc>
                <a:spcPct val="150000"/>
              </a:lnSpc>
            </a:pPr>
            <a:r>
              <a:rPr lang="en-US" altLang="zh-CN" sz="1400" dirty="0">
                <a:solidFill>
                  <a:schemeClr val="tx1">
                    <a:lumMod val="85000"/>
                    <a:lumOff val="15000"/>
                  </a:schemeClr>
                </a:solidFill>
                <a:latin typeface="字魂58号-创中黑" panose="00000500000000000000" pitchFamily="2" charset="-122"/>
                <a:ea typeface="字魂58号-创中黑" panose="00000500000000000000" pitchFamily="2" charset="-122"/>
              </a:rPr>
              <a:t> </a:t>
            </a:r>
            <a:endPar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endParaRPr>
          </a:p>
        </p:txBody>
      </p:sp>
      <p:sp>
        <p:nvSpPr>
          <p:cNvPr id="2" name="文本框 1"/>
          <p:cNvSpPr txBox="1"/>
          <p:nvPr/>
        </p:nvSpPr>
        <p:spPr>
          <a:xfrm>
            <a:off x="700405" y="5507990"/>
            <a:ext cx="2031365" cy="583565"/>
          </a:xfrm>
          <a:prstGeom prst="rect">
            <a:avLst/>
          </a:prstGeom>
          <a:noFill/>
        </p:spPr>
        <p:txBody>
          <a:bodyPr vert="horz" wrap="square" rtlCol="0">
            <a:spAutoFit/>
          </a:bodyPr>
          <a:p>
            <a:r>
              <a:rPr lang="en-US" altLang="zh-CN" sz="3200" b="1" dirty="0">
                <a:solidFill>
                  <a:srgbClr val="DBB665"/>
                </a:solidFill>
                <a:latin typeface="字魂58号-创中黑" panose="00000500000000000000" pitchFamily="2" charset="-122"/>
                <a:ea typeface="字魂58号-创中黑" panose="00000500000000000000" pitchFamily="2" charset="-122"/>
                <a:cs typeface="+mn-ea"/>
                <a:sym typeface="+mn-lt"/>
              </a:rPr>
              <a:t>MY </a:t>
            </a:r>
            <a:r>
              <a:rPr 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SERCET</a:t>
            </a:r>
            <a:endParaRPr lang="en-US" sz="32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pic>
        <p:nvPicPr>
          <p:cNvPr id="65" name="图片 64" descr="名姝logo"/>
          <p:cNvPicPr>
            <a:picLocks noChangeAspect="1"/>
          </p:cNvPicPr>
          <p:nvPr/>
        </p:nvPicPr>
        <p:blipFill>
          <a:blip r:embed="rId2"/>
          <a:stretch>
            <a:fillRect/>
          </a:stretch>
        </p:blipFill>
        <p:spPr>
          <a:xfrm>
            <a:off x="6866255" y="1169670"/>
            <a:ext cx="3896995" cy="727075"/>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5" grpId="0"/>
      <p:bldP spid="16" grpId="0" animBg="1"/>
      <p:bldP spid="17" grpId="0" animBg="1"/>
      <p:bldP spid="18" grpId="0" bldLvl="0" animBg="1"/>
      <p:bldP spid="1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8540" r="13478"/>
          <a:stretch>
            <a:fillRect/>
          </a:stretch>
        </p:blipFill>
        <p:spPr>
          <a:xfrm>
            <a:off x="484505" y="2694305"/>
            <a:ext cx="4482465" cy="3233420"/>
          </a:xfrm>
          <a:prstGeom prst="rect">
            <a:avLst/>
          </a:prstGeom>
        </p:spPr>
      </p:pic>
      <p:sp>
        <p:nvSpPr>
          <p:cNvPr id="5" name="矩形 4"/>
          <p:cNvSpPr/>
          <p:nvPr/>
        </p:nvSpPr>
        <p:spPr>
          <a:xfrm>
            <a:off x="6346210" y="2497540"/>
            <a:ext cx="1132763" cy="45719"/>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339989" y="1837786"/>
            <a:ext cx="1355658" cy="2872788"/>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250675" y="1639247"/>
            <a:ext cx="2129051" cy="829945"/>
          </a:xfrm>
          <a:prstGeom prst="rect">
            <a:avLst/>
          </a:prstGeom>
          <a:noFill/>
        </p:spPr>
        <p:txBody>
          <a:bodyPr wrap="square" rtlCol="0">
            <a:spAutoFit/>
          </a:bodyPr>
          <a:lstStyle/>
          <a:p>
            <a:pPr algn="dist"/>
            <a:r>
              <a:rPr lang="zh-CN" altLang="en-US" sz="4800" b="1" dirty="0">
                <a:solidFill>
                  <a:schemeClr val="tx1">
                    <a:lumMod val="85000"/>
                    <a:lumOff val="15000"/>
                  </a:schemeClr>
                </a:solidFill>
                <a:latin typeface="字魂58号-创中黑" panose="00000500000000000000" pitchFamily="2" charset="-122"/>
                <a:ea typeface="字魂58号-创中黑" panose="00000500000000000000" pitchFamily="2" charset="-122"/>
                <a:cs typeface="+mn-ea"/>
                <a:sym typeface="+mn-lt"/>
              </a:rPr>
              <a:t>品牌</a:t>
            </a:r>
            <a:r>
              <a:rPr lang="en-US" altLang="zh-CN" sz="4800" b="1" dirty="0">
                <a:solidFill>
                  <a:schemeClr val="tx1">
                    <a:lumMod val="85000"/>
                    <a:lumOff val="15000"/>
                  </a:schemeClr>
                </a:solidFill>
                <a:latin typeface="字魂58号-创中黑" panose="00000500000000000000" pitchFamily="2" charset="-122"/>
                <a:ea typeface="字魂58号-创中黑" panose="00000500000000000000" pitchFamily="2" charset="-122"/>
                <a:cs typeface="+mn-ea"/>
                <a:sym typeface="+mn-lt"/>
              </a:rPr>
              <a:t> </a:t>
            </a:r>
            <a:endParaRPr lang="zh-CN" altLang="en-US" sz="4800" b="1" dirty="0">
              <a:solidFill>
                <a:schemeClr val="tx1">
                  <a:lumMod val="85000"/>
                  <a:lumOff val="15000"/>
                </a:schemeClr>
              </a:solidFill>
              <a:latin typeface="字魂58号-创中黑" panose="00000500000000000000" pitchFamily="2" charset="-122"/>
              <a:ea typeface="字魂58号-创中黑" panose="00000500000000000000" pitchFamily="2" charset="-122"/>
              <a:cs typeface="+mn-ea"/>
              <a:sym typeface="+mn-lt"/>
            </a:endParaRPr>
          </a:p>
        </p:txBody>
      </p:sp>
      <p:sp>
        <p:nvSpPr>
          <p:cNvPr id="15" name="文本框 14"/>
          <p:cNvSpPr txBox="1"/>
          <p:nvPr/>
        </p:nvSpPr>
        <p:spPr>
          <a:xfrm>
            <a:off x="6345920" y="3067364"/>
            <a:ext cx="5161730" cy="1706880"/>
          </a:xfrm>
          <a:prstGeom prst="rect">
            <a:avLst/>
          </a:prstGeom>
          <a:noFill/>
        </p:spPr>
        <p:txBody>
          <a:bodyPr wrap="square" rtlCol="0">
            <a:spAutoFit/>
          </a:bodyPr>
          <a:lstStyle/>
          <a:p>
            <a:pPr>
              <a:lnSpc>
                <a:spcPct val="150000"/>
              </a:lnSpc>
            </a:pPr>
            <a:r>
              <a:rPr lang="en-US" altLang="zh-CN" sz="1400" dirty="0">
                <a:solidFill>
                  <a:schemeClr val="tx1">
                    <a:lumMod val="85000"/>
                    <a:lumOff val="15000"/>
                  </a:schemeClr>
                </a:solidFill>
                <a:latin typeface="字魂58号-创中黑" panose="00000500000000000000" pitchFamily="2" charset="-122"/>
                <a:ea typeface="字魂58号-创中黑" panose="00000500000000000000" pitchFamily="2" charset="-122"/>
              </a:rPr>
              <a:t>   </a:t>
            </a:r>
            <a:r>
              <a:rPr lang="zh-CN" sz="1400" dirty="0">
                <a:solidFill>
                  <a:schemeClr val="tx1">
                    <a:lumMod val="85000"/>
                    <a:lumOff val="15000"/>
                  </a:schemeClr>
                </a:solidFill>
                <a:latin typeface="字魂58号-创中黑" panose="00000500000000000000" pitchFamily="2" charset="-122"/>
                <a:ea typeface="字魂58号-创中黑" panose="00000500000000000000" pitchFamily="2" charset="-122"/>
              </a:rPr>
              <a:t>芜湖名姝美容医院坐落于芜湖市鸠江区涌金路万科城南区北门，拥有近</a:t>
            </a:r>
            <a:r>
              <a:rPr lang="en-US" altLang="zh-CN" sz="1400" dirty="0">
                <a:solidFill>
                  <a:schemeClr val="tx1">
                    <a:lumMod val="85000"/>
                    <a:lumOff val="15000"/>
                  </a:schemeClr>
                </a:solidFill>
                <a:latin typeface="字魂58号-创中黑" panose="00000500000000000000" pitchFamily="2" charset="-122"/>
                <a:ea typeface="字魂58号-创中黑" panose="00000500000000000000" pitchFamily="2" charset="-122"/>
              </a:rPr>
              <a:t>10000</a:t>
            </a:r>
            <a:r>
              <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rPr>
              <a:t>㎡花园式整形医美殿堂，</a:t>
            </a:r>
            <a:r>
              <a:rPr lang="en-US" altLang="zh-CN" sz="1400" dirty="0">
                <a:solidFill>
                  <a:schemeClr val="tx1">
                    <a:lumMod val="85000"/>
                    <a:lumOff val="15000"/>
                  </a:schemeClr>
                </a:solidFill>
                <a:latin typeface="字魂58号-创中黑" panose="00000500000000000000" pitchFamily="2" charset="-122"/>
                <a:ea typeface="字魂58号-创中黑" panose="00000500000000000000" pitchFamily="2" charset="-122"/>
              </a:rPr>
              <a:t>6</a:t>
            </a:r>
            <a:r>
              <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rPr>
              <a:t>间千层流手术间、</a:t>
            </a:r>
            <a:r>
              <a:rPr lang="en-US" altLang="zh-CN" sz="1400" dirty="0">
                <a:solidFill>
                  <a:schemeClr val="tx1">
                    <a:lumMod val="85000"/>
                    <a:lumOff val="15000"/>
                  </a:schemeClr>
                </a:solidFill>
                <a:latin typeface="字魂58号-创中黑" panose="00000500000000000000" pitchFamily="2" charset="-122"/>
                <a:ea typeface="字魂58号-创中黑" panose="00000500000000000000" pitchFamily="2" charset="-122"/>
              </a:rPr>
              <a:t>50</a:t>
            </a:r>
            <a:r>
              <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rPr>
              <a:t>张高端</a:t>
            </a:r>
            <a:r>
              <a:rPr lang="en-US" altLang="zh-CN" sz="1400" dirty="0">
                <a:solidFill>
                  <a:schemeClr val="tx1">
                    <a:lumMod val="85000"/>
                    <a:lumOff val="15000"/>
                  </a:schemeClr>
                </a:solidFill>
                <a:latin typeface="字魂58号-创中黑" panose="00000500000000000000" pitchFamily="2" charset="-122"/>
                <a:ea typeface="字魂58号-创中黑" panose="00000500000000000000" pitchFamily="2" charset="-122"/>
              </a:rPr>
              <a:t>VIP</a:t>
            </a:r>
            <a:r>
              <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rPr>
              <a:t>病床、</a:t>
            </a:r>
            <a:r>
              <a:rPr lang="en-US" altLang="zh-CN" sz="1400" dirty="0">
                <a:solidFill>
                  <a:schemeClr val="tx1">
                    <a:lumMod val="85000"/>
                    <a:lumOff val="15000"/>
                  </a:schemeClr>
                </a:solidFill>
                <a:latin typeface="字魂58号-创中黑" panose="00000500000000000000" pitchFamily="2" charset="-122"/>
                <a:ea typeface="字魂58号-创中黑" panose="00000500000000000000" pitchFamily="2" charset="-122"/>
              </a:rPr>
              <a:t>10</a:t>
            </a:r>
            <a:r>
              <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rPr>
              <a:t>余位全注册专家医师团，是目前长三角地区规模超大、设备超全、师资雄厚的二级有美容医院，意在为江城芜湖及周边省市的求美者提供全球同步的专属医疗美容服务。</a:t>
            </a:r>
            <a:endPar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endParaRPr>
          </a:p>
        </p:txBody>
      </p:sp>
      <p:sp>
        <p:nvSpPr>
          <p:cNvPr id="18" name="矩形 17"/>
          <p:cNvSpPr/>
          <p:nvPr/>
        </p:nvSpPr>
        <p:spPr>
          <a:xfrm>
            <a:off x="423545" y="2694305"/>
            <a:ext cx="4543425" cy="3233420"/>
          </a:xfrm>
          <a:prstGeom prst="rect">
            <a:avLst/>
          </a:prstGeom>
          <a:solidFill>
            <a:srgbClr val="EEE4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423372" y="1074247"/>
            <a:ext cx="2639103" cy="2722097"/>
          </a:xfrm>
          <a:prstGeom prst="rect">
            <a:avLst/>
          </a:prstGeom>
          <a:solidFill>
            <a:schemeClr val="tx1">
              <a:lumMod val="95000"/>
              <a:lumOff val="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847812" y="1559677"/>
            <a:ext cx="1790222" cy="829945"/>
          </a:xfrm>
          <a:prstGeom prst="rect">
            <a:avLst/>
          </a:prstGeom>
          <a:noFill/>
        </p:spPr>
        <p:txBody>
          <a:bodyPr wrap="square" rtlCol="0">
            <a:spAutoFit/>
          </a:bodyPr>
          <a:lstStyle/>
          <a:p>
            <a:pPr algn="dist"/>
            <a:r>
              <a:rPr lang="en-US" altLang="zh-CN" sz="4800" dirty="0">
                <a:solidFill>
                  <a:srgbClr val="DBB665"/>
                </a:solidFill>
                <a:latin typeface="字魂58号-创中黑" panose="00000500000000000000" pitchFamily="2" charset="-122"/>
                <a:ea typeface="字魂58号-创中黑" panose="00000500000000000000" pitchFamily="2" charset="-122"/>
                <a:cs typeface="+mn-ea"/>
                <a:sym typeface="+mn-lt"/>
              </a:rPr>
              <a:t>Brand</a:t>
            </a:r>
            <a:endParaRPr lang="en-US" altLang="zh-CN" sz="48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pic>
        <p:nvPicPr>
          <p:cNvPr id="2" name="图片 1" descr="名姝logo"/>
          <p:cNvPicPr>
            <a:picLocks noChangeAspect="1"/>
          </p:cNvPicPr>
          <p:nvPr/>
        </p:nvPicPr>
        <p:blipFill>
          <a:blip r:embed="rId2"/>
          <a:stretch>
            <a:fillRect/>
          </a:stretch>
        </p:blipFill>
        <p:spPr>
          <a:xfrm>
            <a:off x="103505" y="130175"/>
            <a:ext cx="2410460" cy="449580"/>
          </a:xfrm>
          <a:prstGeom prst="rect">
            <a:avLst/>
          </a:prstGeom>
        </p:spPr>
      </p:pic>
      <p:sp>
        <p:nvSpPr>
          <p:cNvPr id="6" name="文本框 5"/>
          <p:cNvSpPr txBox="1"/>
          <p:nvPr/>
        </p:nvSpPr>
        <p:spPr>
          <a:xfrm>
            <a:off x="9527540" y="5765165"/>
            <a:ext cx="2364105" cy="583565"/>
          </a:xfrm>
          <a:prstGeom prst="rect">
            <a:avLst/>
          </a:prstGeom>
          <a:noFill/>
        </p:spPr>
        <p:txBody>
          <a:bodyPr vert="horz" wrap="square" rtlCol="0">
            <a:spAutoFit/>
          </a:bodyPr>
          <a:p>
            <a:r>
              <a:rPr lang="en-US" altLang="zh-CN" sz="3200" b="1" dirty="0">
                <a:solidFill>
                  <a:srgbClr val="DBB665"/>
                </a:solidFill>
                <a:latin typeface="字魂58号-创中黑" panose="00000500000000000000" pitchFamily="2" charset="-122"/>
                <a:ea typeface="字魂58号-创中黑" panose="00000500000000000000" pitchFamily="2" charset="-122"/>
                <a:cs typeface="+mn-ea"/>
                <a:sym typeface="+mn-lt"/>
              </a:rPr>
              <a:t>MY </a:t>
            </a:r>
            <a:r>
              <a:rPr 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SERCET</a:t>
            </a:r>
            <a:endParaRPr lang="en-US" sz="32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p:bldP spid="15" grpId="0"/>
      <p:bldP spid="19" grpId="0" bldLvl="0" animBg="1"/>
      <p:bldP spid="20"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矩形 32"/>
          <p:cNvSpPr/>
          <p:nvPr/>
        </p:nvSpPr>
        <p:spPr>
          <a:xfrm>
            <a:off x="5478780" y="1595755"/>
            <a:ext cx="5120640" cy="1918335"/>
          </a:xfrm>
          <a:prstGeom prst="rect">
            <a:avLst/>
          </a:prstGeom>
          <a:solidFill>
            <a:schemeClr val="bg1"/>
          </a:solidFill>
          <a:ln>
            <a:solidFill>
              <a:srgbClr val="DBB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nvSpPr>
        <p:spPr>
          <a:xfrm>
            <a:off x="7082155" y="2296795"/>
            <a:ext cx="3517265" cy="1217930"/>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矩形 27"/>
          <p:cNvSpPr/>
          <p:nvPr/>
        </p:nvSpPr>
        <p:spPr>
          <a:xfrm>
            <a:off x="5478780" y="1595755"/>
            <a:ext cx="3014345" cy="1160780"/>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矩形 28"/>
          <p:cNvSpPr/>
          <p:nvPr/>
        </p:nvSpPr>
        <p:spPr>
          <a:xfrm>
            <a:off x="7082790" y="2296795"/>
            <a:ext cx="3116580" cy="1217930"/>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0" y="365125"/>
            <a:ext cx="395605" cy="440055"/>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50"/>
          <p:cNvSpPr txBox="1"/>
          <p:nvPr/>
        </p:nvSpPr>
        <p:spPr>
          <a:xfrm>
            <a:off x="5686425" y="1853565"/>
            <a:ext cx="2599055" cy="645160"/>
          </a:xfrm>
          <a:prstGeom prst="rect">
            <a:avLst/>
          </a:prstGeom>
          <a:noFill/>
        </p:spPr>
        <p:txBody>
          <a:bodyPr wrap="square" rtlCol="0">
            <a:spAutoFit/>
          </a:bodyPr>
          <a:lstStyle/>
          <a:p>
            <a:pPr algn="ctr"/>
            <a:r>
              <a:rPr lang="zh-CN" altLang="en-US" sz="3600" b="1" dirty="0">
                <a:solidFill>
                  <a:schemeClr val="bg1"/>
                </a:solidFill>
                <a:latin typeface="微软雅黑" panose="020B0503020204020204" charset="-122"/>
                <a:ea typeface="微软雅黑" panose="020B0503020204020204" charset="-122"/>
                <a:sym typeface="+mn-ea"/>
              </a:rPr>
              <a:t>创行业名院    </a:t>
            </a:r>
            <a:endParaRPr lang="zh-CN" altLang="en-US" sz="3600" b="1" dirty="0">
              <a:solidFill>
                <a:schemeClr val="bg1"/>
              </a:solidFill>
              <a:latin typeface="微软雅黑" panose="020B0503020204020204" charset="-122"/>
              <a:ea typeface="微软雅黑" panose="020B0503020204020204" charset="-122"/>
              <a:sym typeface="+mn-ea"/>
            </a:endParaRPr>
          </a:p>
        </p:txBody>
      </p:sp>
      <p:sp>
        <p:nvSpPr>
          <p:cNvPr id="8" name="Rectangle 51"/>
          <p:cNvSpPr/>
          <p:nvPr/>
        </p:nvSpPr>
        <p:spPr>
          <a:xfrm>
            <a:off x="5892165" y="4092575"/>
            <a:ext cx="4010660" cy="306705"/>
          </a:xfrm>
          <a:prstGeom prst="rect">
            <a:avLst/>
          </a:prstGeom>
        </p:spPr>
        <p:txBody>
          <a:bodyPr wrap="square">
            <a:spAutoFit/>
          </a:bodyPr>
          <a:lstStyle/>
          <a:p>
            <a:pPr marL="285750" indent="-285750" algn="just">
              <a:buFont typeface="Wingdings" panose="05000000000000000000" charset="0"/>
              <a:buChar char="Ø"/>
            </a:pPr>
            <a:r>
              <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rPr>
              <a:t>填补芜湖及皖南地区高端医美服务的空缺</a:t>
            </a:r>
            <a:endPar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endParaRPr>
          </a:p>
        </p:txBody>
      </p:sp>
      <p:sp>
        <p:nvSpPr>
          <p:cNvPr id="18" name="矩形 17"/>
          <p:cNvSpPr/>
          <p:nvPr/>
        </p:nvSpPr>
        <p:spPr>
          <a:xfrm>
            <a:off x="1364365" y="1982473"/>
            <a:ext cx="3307628" cy="3774410"/>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36796" y="2128423"/>
            <a:ext cx="3183638" cy="3714046"/>
          </a:xfrm>
          <a:prstGeom prst="rect">
            <a:avLst/>
          </a:prstGeom>
          <a:solidFill>
            <a:schemeClr val="bg1"/>
          </a:solidFill>
          <a:ln>
            <a:solidFill>
              <a:srgbClr val="DBB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271765" y="4218439"/>
            <a:ext cx="19138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R="0" lvl="0" indent="0" fontAlgn="auto">
              <a:lnSpc>
                <a:spcPct val="100000"/>
              </a:lnSpc>
              <a:spcBef>
                <a:spcPct val="20000"/>
              </a:spcBef>
              <a:spcAft>
                <a:spcPts val="0"/>
              </a:spcAft>
              <a:buClrTx/>
              <a:buSzTx/>
              <a:buFont typeface="Arial" panose="020B0604020202020204" pitchFamily="34" charset="0"/>
              <a:buNone/>
              <a:defRPr/>
            </a:pPr>
            <a:r>
              <a:rPr lang="zh-CN" altLang="en-US" sz="3200" b="0" dirty="0">
                <a:solidFill>
                  <a:schemeClr val="tx1">
                    <a:lumMod val="85000"/>
                    <a:lumOff val="15000"/>
                  </a:schemeClr>
                </a:solidFill>
                <a:latin typeface="字魂58号-创中黑" panose="00000500000000000000" pitchFamily="2" charset="-122"/>
                <a:ea typeface="字魂58号-创中黑" panose="00000500000000000000" pitchFamily="2" charset="-122"/>
                <a:cs typeface="+mn-cs"/>
              </a:rPr>
              <a:t>品牌愿景</a:t>
            </a:r>
            <a:endParaRPr lang="zh-CN" altLang="en-US" sz="3200" b="0" dirty="0">
              <a:solidFill>
                <a:schemeClr val="tx1">
                  <a:lumMod val="85000"/>
                  <a:lumOff val="15000"/>
                </a:schemeClr>
              </a:solidFill>
              <a:latin typeface="字魂58号-创中黑" panose="00000500000000000000" pitchFamily="2" charset="-122"/>
              <a:ea typeface="字魂58号-创中黑" panose="00000500000000000000" pitchFamily="2" charset="-122"/>
              <a:cs typeface="+mn-cs"/>
            </a:endParaRPr>
          </a:p>
        </p:txBody>
      </p:sp>
      <p:sp>
        <p:nvSpPr>
          <p:cNvPr id="22" name="TextBox 34"/>
          <p:cNvSpPr txBox="1"/>
          <p:nvPr/>
        </p:nvSpPr>
        <p:spPr>
          <a:xfrm>
            <a:off x="2057111" y="4738527"/>
            <a:ext cx="2343198" cy="5067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b="0" i="0" u="none" strike="noStrike" kern="1200" cap="none" spc="0" normalizeH="0" baseline="0" noProof="0">
                <a:ln>
                  <a:noFill/>
                </a:ln>
                <a:solidFill>
                  <a:schemeClr val="tx1">
                    <a:lumMod val="85000"/>
                    <a:lumOff val="15000"/>
                  </a:schemeClr>
                </a:solidFill>
                <a:effectLst/>
                <a:uLnTx/>
                <a:uFillTx/>
                <a:latin typeface="字魂58号-创中黑" panose="00000500000000000000" pitchFamily="2" charset="-122"/>
                <a:ea typeface="字魂58号-创中黑" panose="00000500000000000000" pitchFamily="2" charset="-122"/>
              </a:rPr>
              <a:t>Brand Vision</a:t>
            </a:r>
            <a:endParaRPr kumimoji="0" lang="en-US" b="0" i="0" u="none" strike="noStrike" kern="1200" cap="none" spc="0" normalizeH="0" baseline="0" noProof="0" dirty="0">
              <a:ln>
                <a:noFill/>
              </a:ln>
              <a:solidFill>
                <a:schemeClr val="tx1">
                  <a:lumMod val="85000"/>
                  <a:lumOff val="15000"/>
                </a:schemeClr>
              </a:solidFill>
              <a:effectLst/>
              <a:uLnTx/>
              <a:uFillTx/>
              <a:latin typeface="字魂58号-创中黑" panose="00000500000000000000" pitchFamily="2" charset="-122"/>
              <a:ea typeface="字魂58号-创中黑" panose="00000500000000000000" pitchFamily="2" charset="-122"/>
            </a:endParaRPr>
          </a:p>
        </p:txBody>
      </p:sp>
      <p:pic>
        <p:nvPicPr>
          <p:cNvPr id="23" name="图片 22" descr="名姝logo"/>
          <p:cNvPicPr>
            <a:picLocks noChangeAspect="1"/>
          </p:cNvPicPr>
          <p:nvPr/>
        </p:nvPicPr>
        <p:blipFill>
          <a:blip r:embed="rId1"/>
          <a:stretch>
            <a:fillRect/>
          </a:stretch>
        </p:blipFill>
        <p:spPr>
          <a:xfrm>
            <a:off x="528955" y="355600"/>
            <a:ext cx="2410460" cy="449580"/>
          </a:xfrm>
          <a:prstGeom prst="rect">
            <a:avLst/>
          </a:prstGeom>
        </p:spPr>
      </p:pic>
      <p:pic>
        <p:nvPicPr>
          <p:cNvPr id="24" name="图片 23" descr="名姝logo"/>
          <p:cNvPicPr>
            <a:picLocks noChangeAspect="1"/>
          </p:cNvPicPr>
          <p:nvPr/>
        </p:nvPicPr>
        <p:blipFill>
          <a:blip r:embed="rId1"/>
          <a:srcRect r="75591"/>
          <a:stretch>
            <a:fillRect/>
          </a:stretch>
        </p:blipFill>
        <p:spPr>
          <a:xfrm>
            <a:off x="1981200" y="2442210"/>
            <a:ext cx="2362200" cy="1804670"/>
          </a:xfrm>
          <a:prstGeom prst="rect">
            <a:avLst/>
          </a:prstGeom>
        </p:spPr>
      </p:pic>
      <p:sp>
        <p:nvSpPr>
          <p:cNvPr id="25" name="TextBox 50"/>
          <p:cNvSpPr txBox="1"/>
          <p:nvPr/>
        </p:nvSpPr>
        <p:spPr>
          <a:xfrm>
            <a:off x="7371080" y="2583180"/>
            <a:ext cx="3104515" cy="645160"/>
          </a:xfrm>
          <a:prstGeom prst="rect">
            <a:avLst/>
          </a:prstGeom>
          <a:noFill/>
        </p:spPr>
        <p:txBody>
          <a:bodyPr wrap="square" rtlCol="0">
            <a:spAutoFit/>
          </a:bodyPr>
          <a:p>
            <a:pPr algn="ctr"/>
            <a:r>
              <a:rPr lang="zh-CN" altLang="en-US" sz="3600" b="1" dirty="0">
                <a:solidFill>
                  <a:schemeClr val="bg1"/>
                </a:solidFill>
                <a:latin typeface="微软雅黑" panose="020B0503020204020204" charset="-122"/>
                <a:ea typeface="微软雅黑" panose="020B0503020204020204" charset="-122"/>
                <a:sym typeface="+mn-ea"/>
              </a:rPr>
              <a:t>树行业典范</a:t>
            </a:r>
            <a:endParaRPr lang="zh-CN" altLang="en-US" sz="3600" b="1" dirty="0">
              <a:solidFill>
                <a:schemeClr val="bg1"/>
              </a:solidFill>
              <a:latin typeface="微软雅黑" panose="020B0503020204020204" charset="-122"/>
              <a:ea typeface="微软雅黑" panose="020B0503020204020204" charset="-122"/>
              <a:sym typeface="+mn-ea"/>
            </a:endParaRPr>
          </a:p>
        </p:txBody>
      </p:sp>
      <p:sp>
        <p:nvSpPr>
          <p:cNvPr id="26" name="Rectangle 51"/>
          <p:cNvSpPr/>
          <p:nvPr/>
        </p:nvSpPr>
        <p:spPr>
          <a:xfrm>
            <a:off x="5892165" y="4509135"/>
            <a:ext cx="4068445" cy="306705"/>
          </a:xfrm>
          <a:prstGeom prst="rect">
            <a:avLst/>
          </a:prstGeom>
        </p:spPr>
        <p:txBody>
          <a:bodyPr wrap="square">
            <a:spAutoFit/>
          </a:bodyPr>
          <a:p>
            <a:pPr marL="285750" indent="-285750" algn="just">
              <a:buFont typeface="Wingdings" panose="05000000000000000000" charset="0"/>
              <a:buChar char="Ø"/>
            </a:pPr>
            <a:r>
              <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rPr>
              <a:t>争做社会认可、求美者认可、同行认可的医院</a:t>
            </a:r>
            <a:endPar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endParaRPr>
          </a:p>
        </p:txBody>
      </p:sp>
      <p:sp>
        <p:nvSpPr>
          <p:cNvPr id="27" name="Rectangle 51"/>
          <p:cNvSpPr/>
          <p:nvPr/>
        </p:nvSpPr>
        <p:spPr>
          <a:xfrm>
            <a:off x="5892165" y="4890770"/>
            <a:ext cx="4450080" cy="306705"/>
          </a:xfrm>
          <a:prstGeom prst="rect">
            <a:avLst/>
          </a:prstGeom>
        </p:spPr>
        <p:txBody>
          <a:bodyPr wrap="square">
            <a:spAutoFit/>
          </a:bodyPr>
          <a:p>
            <a:pPr marL="342900" indent="-342900" algn="just">
              <a:buFont typeface="Wingdings" panose="05000000000000000000" charset="0"/>
              <a:buChar char="Ø"/>
            </a:pPr>
            <a:r>
              <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rPr>
              <a:t>以品牌形象树立行业榜样，正医美行业新风向</a:t>
            </a:r>
            <a:endParaRPr lang="zh-CN" altLang="en-US" sz="1400" dirty="0">
              <a:solidFill>
                <a:schemeClr val="tx1">
                  <a:lumMod val="85000"/>
                  <a:lumOff val="15000"/>
                </a:schemeClr>
              </a:solidFill>
              <a:latin typeface="字魂58号-创中黑" panose="00000500000000000000" pitchFamily="2" charset="-122"/>
              <a:ea typeface="字魂58号-创中黑" panose="00000500000000000000" pitchFamily="2" charset="-122"/>
            </a:endParaRPr>
          </a:p>
        </p:txBody>
      </p:sp>
      <p:sp>
        <p:nvSpPr>
          <p:cNvPr id="30" name="文本框 29"/>
          <p:cNvSpPr txBox="1"/>
          <p:nvPr/>
        </p:nvSpPr>
        <p:spPr>
          <a:xfrm>
            <a:off x="8569325" y="1713230"/>
            <a:ext cx="2364105" cy="583565"/>
          </a:xfrm>
          <a:prstGeom prst="rect">
            <a:avLst/>
          </a:prstGeom>
          <a:noFill/>
        </p:spPr>
        <p:txBody>
          <a:bodyPr vert="horz" wrap="square" rtlCol="0">
            <a:spAutoFit/>
          </a:bodyPr>
          <a:p>
            <a:r>
              <a:rPr lang="en-US" altLang="zh-CN" sz="3200" b="1" dirty="0">
                <a:solidFill>
                  <a:srgbClr val="DBB665"/>
                </a:solidFill>
                <a:latin typeface="字魂58号-创中黑" panose="00000500000000000000" pitchFamily="2" charset="-122"/>
                <a:ea typeface="字魂58号-创中黑" panose="00000500000000000000" pitchFamily="2" charset="-122"/>
                <a:cs typeface="+mn-ea"/>
                <a:sym typeface="+mn-lt"/>
              </a:rPr>
              <a:t>MY </a:t>
            </a:r>
            <a:r>
              <a:rPr 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SERCET</a:t>
            </a:r>
            <a:endParaRPr lang="en-US" sz="32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P spid="22" grpId="0"/>
      <p:bldP spid="25" grpId="0"/>
      <p:bldP spid="26" grpId="0"/>
      <p:bldP spid="27" grpId="0"/>
      <p:bldP spid="28" grpId="0" bldLvl="0" animBg="1"/>
      <p:bldP spid="29" grpId="0" bldLvl="0" animBg="1"/>
      <p:bldP spid="30" grpId="0"/>
      <p:bldP spid="3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矩形 18"/>
          <p:cNvSpPr/>
          <p:nvPr/>
        </p:nvSpPr>
        <p:spPr>
          <a:xfrm>
            <a:off x="1603375" y="2537460"/>
            <a:ext cx="2906395" cy="3390900"/>
          </a:xfrm>
          <a:prstGeom prst="rect">
            <a:avLst/>
          </a:prstGeom>
          <a:solidFill>
            <a:schemeClr val="bg1"/>
          </a:solidFill>
          <a:ln>
            <a:solidFill>
              <a:srgbClr val="DBB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4" name="图片 23" descr="名姝logo"/>
          <p:cNvPicPr>
            <a:picLocks noChangeAspect="1"/>
          </p:cNvPicPr>
          <p:nvPr/>
        </p:nvPicPr>
        <p:blipFill>
          <a:blip r:embed="rId1"/>
          <a:srcRect r="75591"/>
          <a:stretch>
            <a:fillRect/>
          </a:stretch>
        </p:blipFill>
        <p:spPr>
          <a:xfrm>
            <a:off x="1875155" y="2354580"/>
            <a:ext cx="2362200" cy="1804670"/>
          </a:xfrm>
          <a:prstGeom prst="rect">
            <a:avLst/>
          </a:prstGeom>
          <a:solidFill>
            <a:schemeClr val="bg1"/>
          </a:solidFill>
        </p:spPr>
      </p:pic>
      <p:pic>
        <p:nvPicPr>
          <p:cNvPr id="4" name="图片 3" descr="名姝logo"/>
          <p:cNvPicPr>
            <a:picLocks noChangeAspect="1"/>
          </p:cNvPicPr>
          <p:nvPr/>
        </p:nvPicPr>
        <p:blipFill>
          <a:blip r:embed="rId1"/>
          <a:stretch>
            <a:fillRect/>
          </a:stretch>
        </p:blipFill>
        <p:spPr>
          <a:xfrm>
            <a:off x="462915" y="355600"/>
            <a:ext cx="2410460" cy="449580"/>
          </a:xfrm>
          <a:prstGeom prst="rect">
            <a:avLst/>
          </a:prstGeom>
        </p:spPr>
      </p:pic>
      <p:sp>
        <p:nvSpPr>
          <p:cNvPr id="8" name="矩形 7"/>
          <p:cNvSpPr/>
          <p:nvPr/>
        </p:nvSpPr>
        <p:spPr>
          <a:xfrm>
            <a:off x="6038850" y="1478731"/>
            <a:ext cx="5829300" cy="4466290"/>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TextBox 7"/>
          <p:cNvSpPr txBox="1"/>
          <p:nvPr/>
        </p:nvSpPr>
        <p:spPr>
          <a:xfrm>
            <a:off x="6909461" y="2288778"/>
            <a:ext cx="2418080" cy="583565"/>
          </a:xfrm>
          <a:prstGeom prst="rect">
            <a:avLst/>
          </a:prstGeom>
          <a:noFill/>
        </p:spPr>
        <p:txBody>
          <a:bodyPr wrap="none" rtlCol="0">
            <a:spAutoFit/>
          </a:bodyPr>
          <a:p>
            <a:r>
              <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品 牌 精 神</a:t>
            </a:r>
            <a:endPar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7" name="TextBox 24"/>
          <p:cNvSpPr txBox="1"/>
          <p:nvPr/>
        </p:nvSpPr>
        <p:spPr>
          <a:xfrm>
            <a:off x="6960260" y="2926765"/>
            <a:ext cx="4714665" cy="2352040"/>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随着人们生活水平、生活品质、消费水平及消费理念的不断改变、提高；物质丰腴已无法满足人们的所有需求，精彩层面的充实则显得格外重要；生活的</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囚笼</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困住了太多向往自由、渴望蜕变的爱美人群；芜湖名姝美容医院以</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solidFill>
                <a:latin typeface="字魂58号-创中黑" panose="00000500000000000000" pitchFamily="2" charset="-122"/>
                <a:ea typeface="字魂58号-创中黑" panose="00000500000000000000" pitchFamily="2" charset="-122"/>
                <a:cs typeface="+mn-ea"/>
                <a:sym typeface="+mn-lt"/>
              </a:rPr>
              <a:t>不负自己</a:t>
            </a:r>
            <a:r>
              <a:rPr lang="en-US" altLang="zh-CN" sz="1400" dirty="0">
                <a:solidFill>
                  <a:schemeClr val="bg1"/>
                </a:solidFill>
                <a:latin typeface="字魂58号-创中黑" panose="00000500000000000000" pitchFamily="2" charset="-122"/>
                <a:ea typeface="字魂58号-创中黑" panose="00000500000000000000" pitchFamily="2" charset="-122"/>
                <a:cs typeface="+mn-ea"/>
                <a:sym typeface="+mn-lt"/>
              </a:rPr>
              <a:t>·</a:t>
            </a:r>
            <a:r>
              <a:rPr lang="zh-CN" altLang="en-US" sz="1400" dirty="0">
                <a:solidFill>
                  <a:schemeClr val="bg1"/>
                </a:solidFill>
                <a:latin typeface="字魂58号-创中黑" panose="00000500000000000000" pitchFamily="2" charset="-122"/>
                <a:ea typeface="字魂58号-创中黑" panose="00000500000000000000" pitchFamily="2" charset="-122"/>
                <a:cs typeface="+mn-ea"/>
                <a:sym typeface="+mn-lt"/>
              </a:rPr>
              <a:t>活出精彩</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为企业品牌精神，主张释放天性，不委屈、不憋屈，活出自己、释放美丽；以梦为马、不负韶华。</a:t>
            </a:r>
            <a:endParaRPr kumimoji="0" lang="zh-CN" altLang="en-US" sz="14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9" name="Google Shape;86;p19"/>
          <p:cNvSpPr txBox="1"/>
          <p:nvPr/>
        </p:nvSpPr>
        <p:spPr>
          <a:xfrm>
            <a:off x="6960235" y="1934845"/>
            <a:ext cx="2315845" cy="419735"/>
          </a:xfrm>
          <a:prstGeom prst="rect">
            <a:avLst/>
          </a:prstGeom>
          <a:noFill/>
          <a:ln>
            <a:noFill/>
          </a:ln>
        </p:spPr>
        <p:txBody>
          <a:bodyPr spcFirstLastPara="1" wrap="square" lIns="91425" tIns="45700" rIns="91425" bIns="45700" anchor="t" anchorCtr="0">
            <a:noAutofit/>
          </a:bodyPr>
          <a:p>
            <a:pPr marL="0" marR="0" lvl="0" indent="0" algn="dist" rtl="0">
              <a:spcBef>
                <a:spcPts val="0"/>
              </a:spcBef>
              <a:spcAft>
                <a:spcPts val="0"/>
              </a:spcAft>
              <a:buNone/>
            </a:pPr>
            <a:r>
              <a:rPr sz="2000" b="0" i="0" u="none" strike="noStrike" cap="none" dirty="0">
                <a:solidFill>
                  <a:schemeClr val="bg1"/>
                </a:solidFill>
                <a:latin typeface="字魂58号-创中黑" panose="00000500000000000000" pitchFamily="2" charset="-122"/>
                <a:ea typeface="字魂58号-创中黑" panose="00000500000000000000" pitchFamily="2" charset="-122"/>
                <a:cs typeface="+mn-ea"/>
                <a:sym typeface="+mn-lt"/>
              </a:rPr>
              <a:t>Brand spirit</a:t>
            </a:r>
            <a:endParaRPr sz="2000" b="0" i="0" u="none" strike="noStrike" cap="none" dirty="0">
              <a:solidFill>
                <a:schemeClr val="bg1"/>
              </a:solidFill>
              <a:latin typeface="字魂58号-创中黑" panose="00000500000000000000" pitchFamily="2" charset="-122"/>
              <a:ea typeface="字魂58号-创中黑" panose="00000500000000000000" pitchFamily="2" charset="-122"/>
              <a:cs typeface="+mn-ea"/>
              <a:sym typeface="+mn-lt"/>
            </a:endParaRPr>
          </a:p>
        </p:txBody>
      </p:sp>
      <p:sp>
        <p:nvSpPr>
          <p:cNvPr id="12" name="矩形 11"/>
          <p:cNvSpPr/>
          <p:nvPr/>
        </p:nvSpPr>
        <p:spPr>
          <a:xfrm>
            <a:off x="2501900" y="4758055"/>
            <a:ext cx="4107815" cy="959485"/>
          </a:xfrm>
          <a:prstGeom prst="rect">
            <a:avLst/>
          </a:prstGeom>
          <a:solidFill>
            <a:schemeClr val="bg1"/>
          </a:solidFill>
          <a:ln>
            <a:solidFill>
              <a:srgbClr val="DBB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不负自己</a:t>
            </a:r>
            <a:r>
              <a:rPr lang="en-US" altLang="zh-CN" sz="3200" b="1" dirty="0">
                <a:solidFill>
                  <a:srgbClr val="DBB665"/>
                </a:solidFill>
                <a:latin typeface="字魂58号-创中黑" panose="00000500000000000000" pitchFamily="2" charset="-122"/>
                <a:ea typeface="字魂58号-创中黑" panose="00000500000000000000" pitchFamily="2" charset="-122"/>
                <a:cs typeface="+mn-ea"/>
                <a:sym typeface="+mn-lt"/>
              </a:rPr>
              <a:t>·</a:t>
            </a:r>
            <a:r>
              <a:rPr lang="zh-CN" alt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活出精彩</a:t>
            </a:r>
            <a:endParaRPr lang="zh-CN" altLang="en-US" sz="32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sp>
        <p:nvSpPr>
          <p:cNvPr id="13" name="矩形 12"/>
          <p:cNvSpPr/>
          <p:nvPr/>
        </p:nvSpPr>
        <p:spPr>
          <a:xfrm>
            <a:off x="1737062" y="2871932"/>
            <a:ext cx="2639103" cy="2722097"/>
          </a:xfrm>
          <a:prstGeom prst="rect">
            <a:avLst/>
          </a:prstGeom>
          <a:solidFill>
            <a:schemeClr val="tx1">
              <a:lumMod val="95000"/>
              <a:lumOff val="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p:bldP spid="12" grpId="0" bldLvl="0" animBg="1"/>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微信图片_20201204100806"/>
          <p:cNvPicPr>
            <a:picLocks noChangeAspect="1"/>
          </p:cNvPicPr>
          <p:nvPr/>
        </p:nvPicPr>
        <p:blipFill>
          <a:blip r:embed="rId1"/>
          <a:srcRect l="283" r="8582"/>
          <a:stretch>
            <a:fillRect/>
          </a:stretch>
        </p:blipFill>
        <p:spPr>
          <a:xfrm>
            <a:off x="5847715" y="1574165"/>
            <a:ext cx="6332220" cy="4466590"/>
          </a:xfrm>
          <a:prstGeom prst="rect">
            <a:avLst/>
          </a:prstGeom>
        </p:spPr>
      </p:pic>
      <p:sp>
        <p:nvSpPr>
          <p:cNvPr id="4" name="矩形 3"/>
          <p:cNvSpPr/>
          <p:nvPr/>
        </p:nvSpPr>
        <p:spPr>
          <a:xfrm>
            <a:off x="0" y="365125"/>
            <a:ext cx="395605" cy="440055"/>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573981"/>
            <a:ext cx="5829300" cy="4466290"/>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85824" y="4713581"/>
            <a:ext cx="6552615" cy="102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TextBox 7"/>
          <p:cNvSpPr txBox="1"/>
          <p:nvPr/>
        </p:nvSpPr>
        <p:spPr>
          <a:xfrm>
            <a:off x="777901" y="2288143"/>
            <a:ext cx="2418080" cy="58356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经 营 理 念</a:t>
            </a:r>
            <a:endPar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1" name="Google Shape;86;p19"/>
          <p:cNvSpPr txBox="1"/>
          <p:nvPr/>
        </p:nvSpPr>
        <p:spPr>
          <a:xfrm>
            <a:off x="771600" y="1931263"/>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altLang="zh-CN" sz="2400" dirty="0">
                <a:solidFill>
                  <a:schemeClr val="bg1"/>
                </a:solidFill>
                <a:latin typeface="字魂58号-创中黑" panose="00000500000000000000" pitchFamily="2" charset="-122"/>
                <a:ea typeface="字魂58号-创中黑" panose="00000500000000000000" pitchFamily="2" charset="-122"/>
                <a:cs typeface="+mn-ea"/>
                <a:sym typeface="+mn-lt"/>
              </a:rPr>
              <a:t>Management idea</a:t>
            </a:r>
            <a:endParaRPr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2" name="TextBox 24"/>
          <p:cNvSpPr txBox="1"/>
          <p:nvPr/>
        </p:nvSpPr>
        <p:spPr>
          <a:xfrm>
            <a:off x="777900" y="2954705"/>
            <a:ext cx="4714665" cy="2028825"/>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以</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alpha val="88211"/>
                  </a:schemeClr>
                </a:solidFill>
                <a:latin typeface="微软雅黑" panose="020B0503020204020204" charset="-122"/>
                <a:ea typeface="微软雅黑" panose="020B0503020204020204" charset="-122"/>
                <a:cs typeface="Helvetica" panose="020B0604020202020204"/>
                <a:sym typeface="Helvetica" panose="020B0604020202020204"/>
              </a:rPr>
              <a:t>品质医美</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为核心理念，已</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责任医美</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为己任，在为江城芜湖及周边省市求美者</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提供全球同步的专属医疗美容服务的同时，建立</a:t>
            </a: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MS</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基金会，公益救助形体残障人士及受</a:t>
            </a: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三非</a:t>
            </a: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迫害的求美者；志在做芜湖医美行业</a:t>
            </a: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品质、责任、形象</a:t>
            </a: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三项俱佳的</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龙头美容医院。</a:t>
            </a:r>
            <a:endParaRPr lang="zh-CN" altLang="en-US" sz="1400" dirty="0">
              <a:solidFill>
                <a:schemeClr val="bg1"/>
              </a:solidFill>
              <a:latin typeface="字魂58号-创中黑" panose="00000500000000000000" pitchFamily="2" charset="-122"/>
              <a:ea typeface="字魂58号-创中黑" panose="00000500000000000000" pitchFamily="2" charset="-122"/>
            </a:endParaRPr>
          </a:p>
          <a:p>
            <a:pPr marL="0" marR="0" lvl="0" indent="0" algn="l" defTabSz="121793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3" name="TextBox 8"/>
          <p:cNvSpPr txBox="1"/>
          <p:nvPr/>
        </p:nvSpPr>
        <p:spPr>
          <a:xfrm>
            <a:off x="885847" y="4904639"/>
            <a:ext cx="2268667" cy="645160"/>
          </a:xfrm>
          <a:prstGeom prst="rect">
            <a:avLst/>
          </a:prstGeom>
          <a:noFill/>
        </p:spPr>
        <p:txBody>
          <a:bodyPr wrap="square" rtlCol="0">
            <a:spAutoFit/>
          </a:bodyPr>
          <a:lstStyle/>
          <a:p>
            <a:r>
              <a:rPr lang="zh-CN" altLang="en-US" sz="3600" b="1" dirty="0">
                <a:solidFill>
                  <a:schemeClr val="tx1"/>
                </a:solidFill>
                <a:latin typeface="字魂58号-创中黑" panose="00000500000000000000" pitchFamily="2" charset="-122"/>
                <a:ea typeface="字魂58号-创中黑" panose="00000500000000000000" pitchFamily="2" charset="-122"/>
                <a:sym typeface="思源黑体" panose="020B0500000000000000" pitchFamily="34" charset="-122"/>
              </a:rPr>
              <a:t>品质医美</a:t>
            </a:r>
            <a:endParaRPr lang="zh-CN" altLang="en-US" sz="3600" b="1" dirty="0">
              <a:solidFill>
                <a:schemeClr val="tx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5" name="TextBox 8"/>
          <p:cNvSpPr txBox="1"/>
          <p:nvPr/>
        </p:nvSpPr>
        <p:spPr>
          <a:xfrm>
            <a:off x="2677795" y="4905375"/>
            <a:ext cx="2588260" cy="645160"/>
          </a:xfrm>
          <a:prstGeom prst="rect">
            <a:avLst/>
          </a:prstGeom>
          <a:noFill/>
        </p:spPr>
        <p:txBody>
          <a:bodyPr wrap="square" rtlCol="0">
            <a:spAutoFit/>
          </a:bodyPr>
          <a:lstStyle/>
          <a:p>
            <a:r>
              <a:rPr lang="en-US" altLang="zh-CN" sz="3600" b="1" dirty="0">
                <a:solidFill>
                  <a:schemeClr val="tx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3600" b="1" dirty="0">
                <a:solidFill>
                  <a:schemeClr val="tx1"/>
                </a:solidFill>
                <a:latin typeface="字魂58号-创中黑" panose="00000500000000000000" pitchFamily="2" charset="-122"/>
                <a:ea typeface="字魂58号-创中黑" panose="00000500000000000000" pitchFamily="2" charset="-122"/>
                <a:sym typeface="思源黑体" panose="020B0500000000000000" pitchFamily="34" charset="-122"/>
              </a:rPr>
              <a:t>责任塑美</a:t>
            </a:r>
            <a:endParaRPr lang="zh-CN" altLang="en-US" sz="3600" b="1" dirty="0">
              <a:solidFill>
                <a:schemeClr val="tx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TextBox 8"/>
          <p:cNvSpPr txBox="1"/>
          <p:nvPr/>
        </p:nvSpPr>
        <p:spPr>
          <a:xfrm>
            <a:off x="4943475" y="4905375"/>
            <a:ext cx="2494915" cy="645160"/>
          </a:xfrm>
          <a:prstGeom prst="rect">
            <a:avLst/>
          </a:prstGeom>
          <a:noFill/>
        </p:spPr>
        <p:txBody>
          <a:bodyPr wrap="square" rtlCol="0">
            <a:spAutoFit/>
          </a:bodyPr>
          <a:lstStyle/>
          <a:p>
            <a:r>
              <a:rPr lang="en-US" altLang="zh-CN" sz="3600" b="1" dirty="0">
                <a:solidFill>
                  <a:schemeClr val="tx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3600" b="1" dirty="0">
                <a:solidFill>
                  <a:schemeClr val="tx1"/>
                </a:solidFill>
                <a:latin typeface="字魂58号-创中黑" panose="00000500000000000000" pitchFamily="2" charset="-122"/>
                <a:ea typeface="字魂58号-创中黑" panose="00000500000000000000" pitchFamily="2" charset="-122"/>
                <a:sym typeface="思源黑体" panose="020B0500000000000000" pitchFamily="34" charset="-122"/>
              </a:rPr>
              <a:t>安全造美</a:t>
            </a:r>
            <a:endParaRPr lang="zh-CN" altLang="en-US" sz="3600" b="1" dirty="0">
              <a:solidFill>
                <a:schemeClr val="tx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pic>
        <p:nvPicPr>
          <p:cNvPr id="2" name="图片 1" descr="名姝logo"/>
          <p:cNvPicPr>
            <a:picLocks noChangeAspect="1"/>
          </p:cNvPicPr>
          <p:nvPr/>
        </p:nvPicPr>
        <p:blipFill>
          <a:blip r:embed="rId2"/>
          <a:stretch>
            <a:fillRect/>
          </a:stretch>
        </p:blipFill>
        <p:spPr>
          <a:xfrm>
            <a:off x="462915" y="355600"/>
            <a:ext cx="2410460" cy="449580"/>
          </a:xfrm>
          <a:prstGeom prst="rect">
            <a:avLst/>
          </a:prstGeom>
        </p:spPr>
      </p:pic>
      <p:sp>
        <p:nvSpPr>
          <p:cNvPr id="3" name="文本框 2"/>
          <p:cNvSpPr txBox="1"/>
          <p:nvPr/>
        </p:nvSpPr>
        <p:spPr>
          <a:xfrm>
            <a:off x="9827895" y="990600"/>
            <a:ext cx="2364105" cy="583565"/>
          </a:xfrm>
          <a:prstGeom prst="rect">
            <a:avLst/>
          </a:prstGeom>
          <a:noFill/>
        </p:spPr>
        <p:txBody>
          <a:bodyPr vert="horz" wrap="square" rtlCol="0">
            <a:spAutoFit/>
          </a:bodyPr>
          <a:p>
            <a:r>
              <a:rPr lang="en-US" altLang="zh-CN" sz="3200" b="1" dirty="0">
                <a:solidFill>
                  <a:srgbClr val="DBB665"/>
                </a:solidFill>
                <a:latin typeface="字魂58号-创中黑" panose="00000500000000000000" pitchFamily="2" charset="-122"/>
                <a:ea typeface="字魂58号-创中黑" panose="00000500000000000000" pitchFamily="2" charset="-122"/>
                <a:cs typeface="+mn-ea"/>
                <a:sym typeface="+mn-lt"/>
              </a:rPr>
              <a:t>MY </a:t>
            </a:r>
            <a:r>
              <a:rPr 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SERCET</a:t>
            </a:r>
            <a:endParaRPr lang="en-US" sz="32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sp>
        <p:nvSpPr>
          <p:cNvPr id="5" name="TextBox 7"/>
          <p:cNvSpPr txBox="1"/>
          <p:nvPr/>
        </p:nvSpPr>
        <p:spPr>
          <a:xfrm>
            <a:off x="778536" y="2279253"/>
            <a:ext cx="2418080" cy="583565"/>
          </a:xfrm>
          <a:prstGeom prst="rect">
            <a:avLst/>
          </a:prstGeom>
          <a:noFill/>
        </p:spPr>
        <p:txBody>
          <a:bodyPr wrap="none" rtlCol="0">
            <a:spAutoFit/>
          </a:bodyPr>
          <a:p>
            <a:r>
              <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经 营 理 念</a:t>
            </a:r>
            <a:endPar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6" name="Google Shape;86;p19"/>
          <p:cNvSpPr txBox="1"/>
          <p:nvPr/>
        </p:nvSpPr>
        <p:spPr>
          <a:xfrm>
            <a:off x="772235" y="1922373"/>
            <a:ext cx="2762200" cy="333705"/>
          </a:xfrm>
          <a:prstGeom prst="rect">
            <a:avLst/>
          </a:prstGeom>
          <a:noFill/>
          <a:ln>
            <a:noFill/>
          </a:ln>
        </p:spPr>
        <p:txBody>
          <a:bodyPr spcFirstLastPara="1" wrap="square" lIns="91425" tIns="45700" rIns="91425" bIns="45700" anchor="t" anchorCtr="0">
            <a:noAutofit/>
          </a:bodyPr>
          <a:p>
            <a:pPr marL="0" marR="0" lvl="0" indent="0" algn="dist" rtl="0">
              <a:spcBef>
                <a:spcPts val="0"/>
              </a:spcBef>
              <a:spcAft>
                <a:spcPts val="0"/>
              </a:spcAft>
              <a:buNone/>
            </a:pPr>
            <a:r>
              <a:rPr lang="en-US" altLang="zh-CN" sz="2400" dirty="0">
                <a:solidFill>
                  <a:schemeClr val="bg1"/>
                </a:solidFill>
                <a:latin typeface="字魂58号-创中黑" panose="00000500000000000000" pitchFamily="2" charset="-122"/>
                <a:ea typeface="字魂58号-创中黑" panose="00000500000000000000" pitchFamily="2" charset="-122"/>
                <a:cs typeface="+mn-ea"/>
                <a:sym typeface="+mn-lt"/>
              </a:rPr>
              <a:t>Management idea</a:t>
            </a:r>
            <a:endParaRPr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7" name="TextBox 24"/>
          <p:cNvSpPr txBox="1"/>
          <p:nvPr/>
        </p:nvSpPr>
        <p:spPr>
          <a:xfrm>
            <a:off x="778535" y="2945815"/>
            <a:ext cx="4714665" cy="202882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以</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alpha val="88211"/>
                  </a:schemeClr>
                </a:solidFill>
                <a:latin typeface="微软雅黑" panose="020B0503020204020204" charset="-122"/>
                <a:ea typeface="微软雅黑" panose="020B0503020204020204" charset="-122"/>
                <a:cs typeface="Helvetica" panose="020B0604020202020204"/>
                <a:sym typeface="Helvetica" panose="020B0604020202020204"/>
              </a:rPr>
              <a:t>品质医美</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为核心理念，已</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责任医美</a:t>
            </a:r>
            <a:r>
              <a:rPr lang="en-US" altLang="zh-CN"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为己任，在为江城芜湖及周边省市求美者</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提供全球同步的专属医疗美容服务的同时，建立</a:t>
            </a: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MS</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基金会，公益救助形体残障人士及受</a:t>
            </a: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三非</a:t>
            </a: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迫害的求美者；志在做芜湖医美行业</a:t>
            </a: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品质、责任、形象</a:t>
            </a: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三项俱佳的</a:t>
            </a:r>
            <a:r>
              <a:rPr lang="zh-CN" altLang="en-US" sz="1400" dirty="0">
                <a:solidFill>
                  <a:schemeClr val="bg1"/>
                </a:solidFill>
                <a:latin typeface="字魂58号-创中黑" panose="00000500000000000000" pitchFamily="2" charset="-122"/>
                <a:ea typeface="字魂58号-创中黑" panose="00000500000000000000" pitchFamily="2" charset="-122"/>
                <a:sym typeface="+mn-ea"/>
              </a:rPr>
              <a:t>龙头美容医院。</a:t>
            </a:r>
            <a:endParaRPr lang="zh-CN" altLang="en-US" sz="1400" dirty="0">
              <a:solidFill>
                <a:schemeClr val="bg1"/>
              </a:solidFill>
              <a:latin typeface="字魂58号-创中黑" panose="00000500000000000000" pitchFamily="2" charset="-122"/>
              <a:ea typeface="字魂58号-创中黑" panose="00000500000000000000" pitchFamily="2" charset="-122"/>
            </a:endParaRPr>
          </a:p>
          <a:p>
            <a:pPr marL="0" marR="0" lvl="0" indent="0" algn="l" defTabSz="1217930" rtl="0" eaLnBrk="1" fontAlgn="auto"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ldLvl="0" animBg="1"/>
      <p:bldP spid="12"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65125"/>
            <a:ext cx="395605" cy="440055"/>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89566" y="1917700"/>
            <a:ext cx="3467616" cy="3785166"/>
          </a:xfrm>
          <a:prstGeom prst="rect">
            <a:avLst/>
          </a:prstGeom>
          <a:noFill/>
          <a:ln w="38100">
            <a:solidFill>
              <a:srgbClr val="DBB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13" name="TextBox 7"/>
          <p:cNvSpPr txBox="1"/>
          <p:nvPr/>
        </p:nvSpPr>
        <p:spPr>
          <a:xfrm>
            <a:off x="1121436" y="1917709"/>
            <a:ext cx="2697480" cy="645160"/>
          </a:xfrm>
          <a:prstGeom prst="rect">
            <a:avLst/>
          </a:prstGeom>
          <a:noFill/>
        </p:spPr>
        <p:txBody>
          <a:bodyPr wrap="none" rtlCol="0">
            <a:spAutoFit/>
          </a:bodyPr>
          <a:lstStyle/>
          <a:p>
            <a:r>
              <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科 室 介 绍</a:t>
            </a:r>
            <a:endPar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4" name="Google Shape;86;p19"/>
          <p:cNvSpPr txBox="1"/>
          <p:nvPr/>
        </p:nvSpPr>
        <p:spPr>
          <a:xfrm>
            <a:off x="1185545" y="1583690"/>
            <a:ext cx="2565400" cy="334010"/>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altLang="zh-CN" sz="1600" dirty="0">
                <a:solidFill>
                  <a:schemeClr val="tx1">
                    <a:lumMod val="85000"/>
                    <a:lumOff val="15000"/>
                  </a:schemeClr>
                </a:solidFill>
                <a:latin typeface="字魂58号-创中黑" panose="00000500000000000000" pitchFamily="2" charset="-122"/>
                <a:ea typeface="字魂58号-创中黑" panose="00000500000000000000" pitchFamily="2" charset="-122"/>
                <a:cs typeface="+mn-ea"/>
                <a:sym typeface="+mn-lt"/>
              </a:rPr>
              <a:t>Department introduction</a:t>
            </a:r>
            <a:endParaRPr lang="en-US" altLang="zh-CN" sz="1600" b="0" i="0" u="none" strike="noStrike" cap="none" dirty="0">
              <a:solidFill>
                <a:schemeClr val="tx1">
                  <a:lumMod val="85000"/>
                  <a:lumOff val="15000"/>
                </a:schemeClr>
              </a:solidFill>
              <a:latin typeface="字魂58号-创中黑" panose="00000500000000000000" pitchFamily="2" charset="-122"/>
              <a:ea typeface="字魂58号-创中黑" panose="00000500000000000000" pitchFamily="2" charset="-122"/>
              <a:cs typeface="+mn-ea"/>
              <a:sym typeface="+mn-lt"/>
            </a:endParaRPr>
          </a:p>
        </p:txBody>
      </p:sp>
      <p:sp>
        <p:nvSpPr>
          <p:cNvPr id="15" name="TextBox 24"/>
          <p:cNvSpPr txBox="1"/>
          <p:nvPr/>
        </p:nvSpPr>
        <p:spPr>
          <a:xfrm>
            <a:off x="1121435" y="2805886"/>
            <a:ext cx="5400650" cy="1705610"/>
          </a:xfrm>
          <a:prstGeom prst="rect">
            <a:avLst/>
          </a:prstGeom>
          <a:solidFill>
            <a:srgbClr val="DBB665"/>
          </a:solidFill>
        </p:spPr>
        <p:txBody>
          <a:bodyPr wrap="square" lIns="91423" tIns="45712" rIns="91423" bIns="45712" rtlCol="0">
            <a:spAutoFit/>
          </a:bodyPr>
          <a:lstStyle/>
          <a:p>
            <a:pPr lvl="0" defTabSz="1217930">
              <a:lnSpc>
                <a:spcPct val="150000"/>
              </a:lnSpc>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rPr>
              <a:t>芜湖名姝现阶段将所有诊疗项目分为三大科室，六大经营中心；</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rPr>
              <a:t>三大科室：</a:t>
            </a:r>
            <a:r>
              <a:rPr kumimoji="0" lang="zh-CN" alt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rPr>
              <a:t>美容外科、微整形科、美容皮肤科</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a:p>
            <a:pPr lvl="0" defTabSz="1217930">
              <a:lnSpc>
                <a:spcPct val="150000"/>
              </a:lnSpc>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rPr>
              <a:t>七大经营中心：</a:t>
            </a:r>
            <a:r>
              <a:rPr lang="en-US" altLang="zh-CN" sz="1400" dirty="0">
                <a:sym typeface="+mn-ea"/>
              </a:rPr>
              <a:t>MS</a:t>
            </a:r>
            <a:r>
              <a:rPr lang="zh-CN" altLang="en-US" sz="1400" dirty="0">
                <a:sym typeface="+mn-ea"/>
              </a:rPr>
              <a:t>美国光学祛斑中心  、</a:t>
            </a:r>
            <a:r>
              <a:rPr lang="en-US" altLang="zh-CN" sz="1400" dirty="0">
                <a:sym typeface="+mn-ea"/>
              </a:rPr>
              <a:t> MS</a:t>
            </a:r>
            <a:r>
              <a:rPr lang="zh-CN" altLang="en-US" sz="1400" dirty="0">
                <a:sym typeface="+mn-ea"/>
              </a:rPr>
              <a:t>欧洲医学抗衰老中心  、</a:t>
            </a:r>
            <a:r>
              <a:rPr lang="en-US" altLang="zh-CN" sz="1400" dirty="0">
                <a:sym typeface="+mn-ea"/>
              </a:rPr>
              <a:t> MS</a:t>
            </a:r>
            <a:r>
              <a:rPr lang="zh-CN" altLang="en-US" sz="1400" dirty="0">
                <a:sym typeface="+mn-ea"/>
              </a:rPr>
              <a:t>台湾微整形中心 、</a:t>
            </a:r>
            <a:r>
              <a:rPr lang="en-US" altLang="zh-CN" sz="1400" dirty="0">
                <a:sym typeface="+mn-ea"/>
              </a:rPr>
              <a:t>MS</a:t>
            </a:r>
            <a:r>
              <a:rPr lang="zh-CN" altLang="zh-CN" sz="1400" dirty="0">
                <a:sym typeface="+mn-ea"/>
              </a:rPr>
              <a:t>产后修复中心</a:t>
            </a:r>
            <a:r>
              <a:rPr lang="en-US" altLang="zh-CN" sz="1400" dirty="0">
                <a:sym typeface="+mn-ea"/>
              </a:rPr>
              <a:t> </a:t>
            </a:r>
            <a:r>
              <a:rPr lang="zh-CN" altLang="en-US" sz="1400" dirty="0">
                <a:sym typeface="+mn-ea"/>
              </a:rPr>
              <a:t>、</a:t>
            </a:r>
            <a:r>
              <a:rPr lang="en-US" altLang="zh-CN" sz="1400" dirty="0">
                <a:sym typeface="+mn-ea"/>
              </a:rPr>
              <a:t> MS</a:t>
            </a:r>
            <a:r>
              <a:rPr lang="zh-CN" altLang="zh-CN" sz="1400" dirty="0">
                <a:sym typeface="+mn-ea"/>
              </a:rPr>
              <a:t>面部年轻化中心</a:t>
            </a:r>
            <a:r>
              <a:rPr lang="en-US" altLang="zh-CN" sz="1400" dirty="0">
                <a:sym typeface="+mn-ea"/>
              </a:rPr>
              <a:t> </a:t>
            </a:r>
            <a:r>
              <a:rPr lang="zh-CN" altLang="en-US" sz="1400" dirty="0">
                <a:sym typeface="+mn-ea"/>
              </a:rPr>
              <a:t>、</a:t>
            </a:r>
            <a:r>
              <a:rPr lang="en-US" altLang="zh-CN" sz="1400" dirty="0">
                <a:sym typeface="+mn-ea"/>
              </a:rPr>
              <a:t> MS</a:t>
            </a:r>
            <a:r>
              <a:rPr lang="zh-CN" altLang="en-US" sz="1400" dirty="0">
                <a:sym typeface="+mn-ea"/>
              </a:rPr>
              <a:t>纯韩面部五官整形中心、</a:t>
            </a:r>
            <a:r>
              <a:rPr lang="en-US" altLang="zh-CN" sz="1400" dirty="0">
                <a:sym typeface="+mn-ea"/>
              </a:rPr>
              <a:t>MS</a:t>
            </a:r>
            <a:r>
              <a:rPr lang="zh-CN" altLang="en-US" sz="1400" dirty="0">
                <a:sym typeface="+mn-ea"/>
              </a:rPr>
              <a:t>痤疮治疗中心</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mn-ea"/>
            </a:endParaRPr>
          </a:p>
        </p:txBody>
      </p:sp>
      <p:sp>
        <p:nvSpPr>
          <p:cNvPr id="16" name="TextBox 5"/>
          <p:cNvSpPr txBox="1"/>
          <p:nvPr/>
        </p:nvSpPr>
        <p:spPr>
          <a:xfrm>
            <a:off x="3896360" y="4739640"/>
            <a:ext cx="2387600" cy="521970"/>
          </a:xfrm>
          <a:prstGeom prst="rect">
            <a:avLst/>
          </a:prstGeom>
          <a:noFill/>
        </p:spPr>
        <p:txBody>
          <a:bodyPr wrap="square" rtlCol="0">
            <a:spAutoFit/>
          </a:bodyPr>
          <a:lstStyle/>
          <a:p>
            <a:r>
              <a:rPr lang="zh-CN" altLang="en-US" sz="2800" b="1">
                <a:solidFill>
                  <a:schemeClr val="bg1">
                    <a:lumMod val="50000"/>
                  </a:schemeClr>
                </a:solidFill>
                <a:effectLst>
                  <a:outerShdw blurRad="38100" dist="19050" dir="2700000" algn="tl" rotWithShape="0">
                    <a:schemeClr val="dk1">
                      <a:alpha val="40000"/>
                    </a:schemeClr>
                  </a:outerShdw>
                </a:effectLst>
                <a:latin typeface="字魂58号-创中黑" panose="00000500000000000000" pitchFamily="2" charset="-122"/>
                <a:ea typeface="字魂58号-创中黑" panose="00000500000000000000" pitchFamily="2" charset="-122"/>
                <a:sym typeface="思源黑体" panose="020B0500000000000000" pitchFamily="34" charset="-122"/>
              </a:rPr>
              <a:t>七大经营中心</a:t>
            </a:r>
            <a:endParaRPr lang="zh-CN" altLang="en-US" sz="2800" b="1">
              <a:solidFill>
                <a:schemeClr val="bg1">
                  <a:lumMod val="50000"/>
                </a:schemeClr>
              </a:solidFill>
              <a:effectLst>
                <a:outerShdw blurRad="38100" dist="19050" dir="2700000" algn="tl" rotWithShape="0">
                  <a:schemeClr val="dk1">
                    <a:alpha val="40000"/>
                  </a:schemeClr>
                </a:outerShdw>
              </a:effectLst>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Rectangle 6"/>
          <p:cNvSpPr/>
          <p:nvPr/>
        </p:nvSpPr>
        <p:spPr>
          <a:xfrm>
            <a:off x="3782060" y="5354320"/>
            <a:ext cx="2740025" cy="368300"/>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Seven business centers</a:t>
            </a:r>
            <a:endPar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8" name="Rectangle 7"/>
          <p:cNvSpPr/>
          <p:nvPr/>
        </p:nvSpPr>
        <p:spPr>
          <a:xfrm>
            <a:off x="1097280" y="5354320"/>
            <a:ext cx="2304415" cy="368300"/>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Three departments</a:t>
            </a:r>
            <a:endPar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9" name="TextBox 8"/>
          <p:cNvSpPr txBox="1"/>
          <p:nvPr/>
        </p:nvSpPr>
        <p:spPr>
          <a:xfrm>
            <a:off x="1369695" y="4739640"/>
            <a:ext cx="1758950" cy="521970"/>
          </a:xfrm>
          <a:prstGeom prst="rect">
            <a:avLst/>
          </a:prstGeom>
          <a:noFill/>
        </p:spPr>
        <p:txBody>
          <a:bodyPr wrap="square" rtlCol="0">
            <a:spAutoFit/>
            <a:scene3d>
              <a:camera prst="orthographicFront"/>
              <a:lightRig rig="threePt" dir="t"/>
            </a:scene3d>
          </a:bodyPr>
          <a:lstStyle/>
          <a:p>
            <a:r>
              <a:rPr lang="zh-CN" altLang="en-US" sz="2800" b="1" dirty="0">
                <a:solidFill>
                  <a:schemeClr val="bg1">
                    <a:lumMod val="50000"/>
                  </a:schemeClr>
                </a:solidFill>
                <a:effectLst>
                  <a:outerShdw blurRad="38100" dist="19050" dir="2700000" algn="tl" rotWithShape="0">
                    <a:schemeClr val="dk1">
                      <a:alpha val="40000"/>
                    </a:schemeClr>
                  </a:outerShdw>
                </a:effectLst>
                <a:latin typeface="字魂58号-创中黑" panose="00000500000000000000" pitchFamily="2" charset="-122"/>
                <a:ea typeface="字魂58号-创中黑" panose="00000500000000000000" pitchFamily="2" charset="-122"/>
                <a:sym typeface="思源黑体" panose="020B0500000000000000" pitchFamily="34" charset="-122"/>
              </a:rPr>
              <a:t>三大科室</a:t>
            </a:r>
            <a:endParaRPr lang="zh-CN" altLang="en-US" sz="2800" b="1" dirty="0">
              <a:solidFill>
                <a:schemeClr val="bg1">
                  <a:lumMod val="50000"/>
                </a:schemeClr>
              </a:solidFill>
              <a:effectLst>
                <a:outerShdw blurRad="38100" dist="19050" dir="2700000" algn="tl" rotWithShape="0">
                  <a:schemeClr val="dk1">
                    <a:alpha val="40000"/>
                  </a:schemeClr>
                </a:outerShdw>
              </a:effectLst>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0" name="文本框 19"/>
          <p:cNvSpPr txBox="1"/>
          <p:nvPr/>
        </p:nvSpPr>
        <p:spPr>
          <a:xfrm>
            <a:off x="7601609" y="4511844"/>
            <a:ext cx="284480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1</a:t>
            </a:r>
            <a:endPar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pic>
        <p:nvPicPr>
          <p:cNvPr id="2" name="图片 1" descr="名姝logo"/>
          <p:cNvPicPr>
            <a:picLocks noChangeAspect="1"/>
          </p:cNvPicPr>
          <p:nvPr/>
        </p:nvPicPr>
        <p:blipFill>
          <a:blip r:embed="rId1"/>
          <a:stretch>
            <a:fillRect/>
          </a:stretch>
        </p:blipFill>
        <p:spPr>
          <a:xfrm>
            <a:off x="462915" y="355600"/>
            <a:ext cx="2410460" cy="449580"/>
          </a:xfrm>
          <a:prstGeom prst="rect">
            <a:avLst/>
          </a:prstGeom>
        </p:spPr>
      </p:pic>
      <p:pic>
        <p:nvPicPr>
          <p:cNvPr id="3" name="图片 2"/>
          <p:cNvPicPr>
            <a:picLocks noChangeAspect="1"/>
          </p:cNvPicPr>
          <p:nvPr/>
        </p:nvPicPr>
        <p:blipFill>
          <a:blip r:embed="rId2"/>
          <a:srcRect l="13002"/>
          <a:stretch>
            <a:fillRect/>
          </a:stretch>
        </p:blipFill>
        <p:spPr>
          <a:xfrm>
            <a:off x="6706870" y="2245995"/>
            <a:ext cx="4775835" cy="3088640"/>
          </a:xfrm>
          <a:prstGeom prst="rect">
            <a:avLst/>
          </a:prstGeom>
        </p:spPr>
      </p:pic>
      <p:sp>
        <p:nvSpPr>
          <p:cNvPr id="7" name="文本框 6"/>
          <p:cNvSpPr txBox="1"/>
          <p:nvPr/>
        </p:nvSpPr>
        <p:spPr>
          <a:xfrm>
            <a:off x="9629775" y="6169660"/>
            <a:ext cx="2364105" cy="583565"/>
          </a:xfrm>
          <a:prstGeom prst="rect">
            <a:avLst/>
          </a:prstGeom>
          <a:noFill/>
        </p:spPr>
        <p:txBody>
          <a:bodyPr vert="horz" wrap="square" rtlCol="0">
            <a:spAutoFit/>
          </a:bodyPr>
          <a:p>
            <a:r>
              <a:rPr lang="en-US" altLang="zh-CN" sz="3200" b="1" dirty="0">
                <a:solidFill>
                  <a:srgbClr val="DBB665"/>
                </a:solidFill>
                <a:latin typeface="字魂58号-创中黑" panose="00000500000000000000" pitchFamily="2" charset="-122"/>
                <a:ea typeface="字魂58号-创中黑" panose="00000500000000000000" pitchFamily="2" charset="-122"/>
                <a:cs typeface="+mn-ea"/>
                <a:sym typeface="+mn-lt"/>
              </a:rPr>
              <a:t>MY </a:t>
            </a:r>
            <a:r>
              <a:rPr 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SERCET</a:t>
            </a:r>
            <a:endParaRPr lang="en-US" sz="32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p:tgtEl>
                                          <p:spTgt spid="20"/>
                                        </p:tgtEl>
                                        <p:attrNameLst>
                                          <p:attrName>ppt_y</p:attrName>
                                        </p:attrNameLst>
                                      </p:cBhvr>
                                      <p:tavLst>
                                        <p:tav tm="0">
                                          <p:val>
                                            <p:strVal val="#ppt_y+#ppt_h*1.125000"/>
                                          </p:val>
                                        </p:tav>
                                        <p:tav tm="100000">
                                          <p:val>
                                            <p:strVal val="#ppt_y"/>
                                          </p:val>
                                        </p:tav>
                                      </p:tavLst>
                                    </p:anim>
                                    <p:animEffect transition="in" filter="wipe(up)">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bldLvl="0" animBg="1"/>
      <p:bldP spid="20" grpId="0" bldLvl="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65125"/>
            <a:ext cx="395605" cy="440055"/>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val 27"/>
          <p:cNvSpPr>
            <a:spLocks noChangeArrowheads="1"/>
          </p:cNvSpPr>
          <p:nvPr/>
        </p:nvSpPr>
        <p:spPr bwMode="auto">
          <a:xfrm>
            <a:off x="4913153" y="1813552"/>
            <a:ext cx="1552575" cy="1550988"/>
          </a:xfrm>
          <a:prstGeom prst="ellipse">
            <a:avLst/>
          </a:prstGeom>
          <a:noFill/>
          <a:ln w="9525">
            <a:solidFill>
              <a:srgbClr val="DBB665"/>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Oval 29"/>
          <p:cNvSpPr>
            <a:spLocks noChangeArrowheads="1"/>
          </p:cNvSpPr>
          <p:nvPr/>
        </p:nvSpPr>
        <p:spPr bwMode="auto">
          <a:xfrm>
            <a:off x="1234921" y="2813677"/>
            <a:ext cx="1552575" cy="1550988"/>
          </a:xfrm>
          <a:prstGeom prst="ellipse">
            <a:avLst/>
          </a:prstGeom>
          <a:noFill/>
          <a:ln w="9525">
            <a:solidFill>
              <a:srgbClr val="DBB665"/>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Oval 30"/>
          <p:cNvSpPr>
            <a:spLocks noChangeArrowheads="1"/>
          </p:cNvSpPr>
          <p:nvPr/>
        </p:nvSpPr>
        <p:spPr bwMode="auto">
          <a:xfrm>
            <a:off x="7452182" y="1857815"/>
            <a:ext cx="1552575" cy="1550988"/>
          </a:xfrm>
          <a:prstGeom prst="ellipse">
            <a:avLst/>
          </a:prstGeom>
          <a:noFill/>
          <a:ln w="9525">
            <a:solidFill>
              <a:srgbClr val="DBB665"/>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Oval 31"/>
          <p:cNvSpPr>
            <a:spLocks noChangeArrowheads="1"/>
          </p:cNvSpPr>
          <p:nvPr/>
        </p:nvSpPr>
        <p:spPr bwMode="auto">
          <a:xfrm>
            <a:off x="9918586" y="1827573"/>
            <a:ext cx="1552575" cy="1550988"/>
          </a:xfrm>
          <a:prstGeom prst="ellipse">
            <a:avLst/>
          </a:prstGeom>
          <a:noFill/>
          <a:ln w="9525">
            <a:solidFill>
              <a:srgbClr val="DBB665"/>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Freeform 37"/>
          <p:cNvSpPr>
            <a:spLocks noEditPoints="1"/>
          </p:cNvSpPr>
          <p:nvPr/>
        </p:nvSpPr>
        <p:spPr bwMode="auto">
          <a:xfrm>
            <a:off x="10394836" y="2356528"/>
            <a:ext cx="600075" cy="600075"/>
          </a:xfrm>
          <a:custGeom>
            <a:avLst/>
            <a:gdLst/>
            <a:ahLst/>
            <a:cxnLst>
              <a:cxn ang="0">
                <a:pos x="81" y="0"/>
              </a:cxn>
              <a:cxn ang="0">
                <a:pos x="2" y="78"/>
              </a:cxn>
              <a:cxn ang="0">
                <a:pos x="13" y="119"/>
              </a:cxn>
              <a:cxn ang="0">
                <a:pos x="0" y="160"/>
              </a:cxn>
              <a:cxn ang="0">
                <a:pos x="45" y="148"/>
              </a:cxn>
              <a:cxn ang="0">
                <a:pos x="81" y="157"/>
              </a:cxn>
              <a:cxn ang="0">
                <a:pos x="160" y="78"/>
              </a:cxn>
              <a:cxn ang="0">
                <a:pos x="81" y="0"/>
              </a:cxn>
              <a:cxn ang="0">
                <a:pos x="44" y="88"/>
              </a:cxn>
              <a:cxn ang="0">
                <a:pos x="34" y="78"/>
              </a:cxn>
              <a:cxn ang="0">
                <a:pos x="44" y="68"/>
              </a:cxn>
              <a:cxn ang="0">
                <a:pos x="54" y="78"/>
              </a:cxn>
              <a:cxn ang="0">
                <a:pos x="44" y="88"/>
              </a:cxn>
              <a:cxn ang="0">
                <a:pos x="82" y="88"/>
              </a:cxn>
              <a:cxn ang="0">
                <a:pos x="71" y="78"/>
              </a:cxn>
              <a:cxn ang="0">
                <a:pos x="82" y="68"/>
              </a:cxn>
              <a:cxn ang="0">
                <a:pos x="92" y="78"/>
              </a:cxn>
              <a:cxn ang="0">
                <a:pos x="82" y="88"/>
              </a:cxn>
              <a:cxn ang="0">
                <a:pos x="119" y="88"/>
              </a:cxn>
              <a:cxn ang="0">
                <a:pos x="109" y="78"/>
              </a:cxn>
              <a:cxn ang="0">
                <a:pos x="119" y="68"/>
              </a:cxn>
              <a:cxn ang="0">
                <a:pos x="130" y="78"/>
              </a:cxn>
              <a:cxn ang="0">
                <a:pos x="119" y="88"/>
              </a:cxn>
            </a:cxnLst>
            <a:rect l="0" t="0" r="r" b="b"/>
            <a:pathLst>
              <a:path w="160" h="160">
                <a:moveTo>
                  <a:pt x="81" y="0"/>
                </a:moveTo>
                <a:cubicBezTo>
                  <a:pt x="38" y="0"/>
                  <a:pt x="2" y="35"/>
                  <a:pt x="2" y="78"/>
                </a:cubicBezTo>
                <a:cubicBezTo>
                  <a:pt x="2" y="93"/>
                  <a:pt x="6" y="107"/>
                  <a:pt x="13" y="119"/>
                </a:cubicBezTo>
                <a:cubicBezTo>
                  <a:pt x="0" y="160"/>
                  <a:pt x="0" y="160"/>
                  <a:pt x="0" y="160"/>
                </a:cubicBezTo>
                <a:cubicBezTo>
                  <a:pt x="45" y="148"/>
                  <a:pt x="45" y="148"/>
                  <a:pt x="45" y="148"/>
                </a:cubicBezTo>
                <a:cubicBezTo>
                  <a:pt x="56" y="154"/>
                  <a:pt x="68" y="157"/>
                  <a:pt x="81" y="157"/>
                </a:cubicBezTo>
                <a:cubicBezTo>
                  <a:pt x="125" y="157"/>
                  <a:pt x="160" y="122"/>
                  <a:pt x="160" y="78"/>
                </a:cubicBezTo>
                <a:cubicBezTo>
                  <a:pt x="160" y="35"/>
                  <a:pt x="125" y="0"/>
                  <a:pt x="81" y="0"/>
                </a:cubicBezTo>
                <a:close/>
                <a:moveTo>
                  <a:pt x="44" y="88"/>
                </a:moveTo>
                <a:cubicBezTo>
                  <a:pt x="38" y="88"/>
                  <a:pt x="34" y="84"/>
                  <a:pt x="34" y="78"/>
                </a:cubicBezTo>
                <a:cubicBezTo>
                  <a:pt x="34" y="72"/>
                  <a:pt x="38" y="68"/>
                  <a:pt x="44" y="68"/>
                </a:cubicBezTo>
                <a:cubicBezTo>
                  <a:pt x="50" y="68"/>
                  <a:pt x="54" y="72"/>
                  <a:pt x="54" y="78"/>
                </a:cubicBezTo>
                <a:cubicBezTo>
                  <a:pt x="54" y="84"/>
                  <a:pt x="50" y="88"/>
                  <a:pt x="44" y="88"/>
                </a:cubicBezTo>
                <a:close/>
                <a:moveTo>
                  <a:pt x="82" y="88"/>
                </a:moveTo>
                <a:cubicBezTo>
                  <a:pt x="76" y="88"/>
                  <a:pt x="71" y="84"/>
                  <a:pt x="71" y="78"/>
                </a:cubicBezTo>
                <a:cubicBezTo>
                  <a:pt x="71" y="72"/>
                  <a:pt x="76" y="68"/>
                  <a:pt x="82" y="68"/>
                </a:cubicBezTo>
                <a:cubicBezTo>
                  <a:pt x="87" y="68"/>
                  <a:pt x="92" y="72"/>
                  <a:pt x="92" y="78"/>
                </a:cubicBezTo>
                <a:cubicBezTo>
                  <a:pt x="92" y="84"/>
                  <a:pt x="87" y="88"/>
                  <a:pt x="82" y="88"/>
                </a:cubicBezTo>
                <a:close/>
                <a:moveTo>
                  <a:pt x="119" y="88"/>
                </a:moveTo>
                <a:cubicBezTo>
                  <a:pt x="114" y="88"/>
                  <a:pt x="109" y="84"/>
                  <a:pt x="109" y="78"/>
                </a:cubicBezTo>
                <a:cubicBezTo>
                  <a:pt x="109" y="72"/>
                  <a:pt x="114" y="68"/>
                  <a:pt x="119" y="68"/>
                </a:cubicBezTo>
                <a:cubicBezTo>
                  <a:pt x="125" y="68"/>
                  <a:pt x="130" y="72"/>
                  <a:pt x="130" y="78"/>
                </a:cubicBezTo>
                <a:cubicBezTo>
                  <a:pt x="130" y="84"/>
                  <a:pt x="125" y="88"/>
                  <a:pt x="119" y="88"/>
                </a:cubicBezTo>
                <a:close/>
              </a:path>
            </a:pathLst>
          </a:custGeom>
          <a:solidFill>
            <a:srgbClr val="DBB665"/>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Freeform 59"/>
          <p:cNvSpPr>
            <a:spLocks noEditPoints="1"/>
          </p:cNvSpPr>
          <p:nvPr/>
        </p:nvSpPr>
        <p:spPr bwMode="auto">
          <a:xfrm>
            <a:off x="5389403" y="2356477"/>
            <a:ext cx="600075" cy="544513"/>
          </a:xfrm>
          <a:custGeom>
            <a:avLst/>
            <a:gdLst/>
            <a:ahLst/>
            <a:cxnLst>
              <a:cxn ang="0">
                <a:pos x="138" y="0"/>
              </a:cxn>
              <a:cxn ang="0">
                <a:pos x="22" y="0"/>
              </a:cxn>
              <a:cxn ang="0">
                <a:pos x="0" y="22"/>
              </a:cxn>
              <a:cxn ang="0">
                <a:pos x="0" y="96"/>
              </a:cxn>
              <a:cxn ang="0">
                <a:pos x="22" y="118"/>
              </a:cxn>
              <a:cxn ang="0">
                <a:pos x="97" y="118"/>
              </a:cxn>
              <a:cxn ang="0">
                <a:pos x="137" y="144"/>
              </a:cxn>
              <a:cxn ang="0">
                <a:pos x="139" y="145"/>
              </a:cxn>
              <a:cxn ang="0">
                <a:pos x="141" y="144"/>
              </a:cxn>
              <a:cxn ang="0">
                <a:pos x="143" y="141"/>
              </a:cxn>
              <a:cxn ang="0">
                <a:pos x="143" y="116"/>
              </a:cxn>
              <a:cxn ang="0">
                <a:pos x="160" y="96"/>
              </a:cxn>
              <a:cxn ang="0">
                <a:pos x="160" y="22"/>
              </a:cxn>
              <a:cxn ang="0">
                <a:pos x="138" y="0"/>
              </a:cxn>
              <a:cxn ang="0">
                <a:pos x="99" y="87"/>
              </a:cxn>
              <a:cxn ang="0">
                <a:pos x="31" y="87"/>
              </a:cxn>
              <a:cxn ang="0">
                <a:pos x="22" y="78"/>
              </a:cxn>
              <a:cxn ang="0">
                <a:pos x="31" y="69"/>
              </a:cxn>
              <a:cxn ang="0">
                <a:pos x="99" y="69"/>
              </a:cxn>
              <a:cxn ang="0">
                <a:pos x="107" y="78"/>
              </a:cxn>
              <a:cxn ang="0">
                <a:pos x="99" y="87"/>
              </a:cxn>
              <a:cxn ang="0">
                <a:pos x="129" y="51"/>
              </a:cxn>
              <a:cxn ang="0">
                <a:pos x="31" y="51"/>
              </a:cxn>
              <a:cxn ang="0">
                <a:pos x="22" y="42"/>
              </a:cxn>
              <a:cxn ang="0">
                <a:pos x="31" y="34"/>
              </a:cxn>
              <a:cxn ang="0">
                <a:pos x="129" y="34"/>
              </a:cxn>
              <a:cxn ang="0">
                <a:pos x="138" y="42"/>
              </a:cxn>
              <a:cxn ang="0">
                <a:pos x="129" y="51"/>
              </a:cxn>
            </a:cxnLst>
            <a:rect l="0" t="0" r="r" b="b"/>
            <a:pathLst>
              <a:path w="160" h="145">
                <a:moveTo>
                  <a:pt x="138" y="0"/>
                </a:moveTo>
                <a:cubicBezTo>
                  <a:pt x="22" y="0"/>
                  <a:pt x="22" y="0"/>
                  <a:pt x="22" y="0"/>
                </a:cubicBezTo>
                <a:cubicBezTo>
                  <a:pt x="10" y="0"/>
                  <a:pt x="0" y="10"/>
                  <a:pt x="0" y="22"/>
                </a:cubicBezTo>
                <a:cubicBezTo>
                  <a:pt x="0" y="96"/>
                  <a:pt x="0" y="96"/>
                  <a:pt x="0" y="96"/>
                </a:cubicBezTo>
                <a:cubicBezTo>
                  <a:pt x="0" y="108"/>
                  <a:pt x="10" y="118"/>
                  <a:pt x="22" y="118"/>
                </a:cubicBezTo>
                <a:cubicBezTo>
                  <a:pt x="97" y="118"/>
                  <a:pt x="97" y="118"/>
                  <a:pt x="97" y="118"/>
                </a:cubicBezTo>
                <a:cubicBezTo>
                  <a:pt x="137" y="144"/>
                  <a:pt x="137" y="144"/>
                  <a:pt x="137" y="144"/>
                </a:cubicBezTo>
                <a:cubicBezTo>
                  <a:pt x="137" y="145"/>
                  <a:pt x="138" y="145"/>
                  <a:pt x="139" y="145"/>
                </a:cubicBezTo>
                <a:cubicBezTo>
                  <a:pt x="140" y="145"/>
                  <a:pt x="140" y="145"/>
                  <a:pt x="141" y="144"/>
                </a:cubicBezTo>
                <a:cubicBezTo>
                  <a:pt x="142" y="144"/>
                  <a:pt x="143" y="142"/>
                  <a:pt x="143" y="141"/>
                </a:cubicBezTo>
                <a:cubicBezTo>
                  <a:pt x="143" y="116"/>
                  <a:pt x="143" y="116"/>
                  <a:pt x="143" y="116"/>
                </a:cubicBezTo>
                <a:cubicBezTo>
                  <a:pt x="151" y="113"/>
                  <a:pt x="160" y="106"/>
                  <a:pt x="160" y="96"/>
                </a:cubicBezTo>
                <a:cubicBezTo>
                  <a:pt x="160" y="22"/>
                  <a:pt x="160" y="22"/>
                  <a:pt x="160" y="22"/>
                </a:cubicBezTo>
                <a:cubicBezTo>
                  <a:pt x="160" y="10"/>
                  <a:pt x="150" y="0"/>
                  <a:pt x="138" y="0"/>
                </a:cubicBezTo>
                <a:close/>
                <a:moveTo>
                  <a:pt x="99" y="87"/>
                </a:moveTo>
                <a:cubicBezTo>
                  <a:pt x="31" y="87"/>
                  <a:pt x="31" y="87"/>
                  <a:pt x="31" y="87"/>
                </a:cubicBezTo>
                <a:cubicBezTo>
                  <a:pt x="26" y="87"/>
                  <a:pt x="22" y="83"/>
                  <a:pt x="22" y="78"/>
                </a:cubicBezTo>
                <a:cubicBezTo>
                  <a:pt x="22" y="73"/>
                  <a:pt x="26" y="69"/>
                  <a:pt x="31" y="69"/>
                </a:cubicBezTo>
                <a:cubicBezTo>
                  <a:pt x="99" y="69"/>
                  <a:pt x="99" y="69"/>
                  <a:pt x="99" y="69"/>
                </a:cubicBezTo>
                <a:cubicBezTo>
                  <a:pt x="104" y="69"/>
                  <a:pt x="107" y="73"/>
                  <a:pt x="107" y="78"/>
                </a:cubicBezTo>
                <a:cubicBezTo>
                  <a:pt x="107" y="83"/>
                  <a:pt x="104" y="87"/>
                  <a:pt x="99" y="87"/>
                </a:cubicBezTo>
                <a:close/>
                <a:moveTo>
                  <a:pt x="129" y="51"/>
                </a:moveTo>
                <a:cubicBezTo>
                  <a:pt x="31" y="51"/>
                  <a:pt x="31" y="51"/>
                  <a:pt x="31" y="51"/>
                </a:cubicBezTo>
                <a:cubicBezTo>
                  <a:pt x="26" y="51"/>
                  <a:pt x="22" y="47"/>
                  <a:pt x="22" y="42"/>
                </a:cubicBezTo>
                <a:cubicBezTo>
                  <a:pt x="22" y="38"/>
                  <a:pt x="26" y="34"/>
                  <a:pt x="31" y="34"/>
                </a:cubicBezTo>
                <a:cubicBezTo>
                  <a:pt x="129" y="34"/>
                  <a:pt x="129" y="34"/>
                  <a:pt x="129" y="34"/>
                </a:cubicBezTo>
                <a:cubicBezTo>
                  <a:pt x="134" y="34"/>
                  <a:pt x="138" y="38"/>
                  <a:pt x="138" y="42"/>
                </a:cubicBezTo>
                <a:cubicBezTo>
                  <a:pt x="138" y="47"/>
                  <a:pt x="134" y="51"/>
                  <a:pt x="129" y="51"/>
                </a:cubicBezTo>
                <a:close/>
              </a:path>
            </a:pathLst>
          </a:custGeom>
          <a:solidFill>
            <a:srgbClr val="DBB665"/>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Freeform 60"/>
          <p:cNvSpPr>
            <a:spLocks noEditPoints="1"/>
          </p:cNvSpPr>
          <p:nvPr/>
        </p:nvSpPr>
        <p:spPr bwMode="auto">
          <a:xfrm>
            <a:off x="7890332" y="2295965"/>
            <a:ext cx="674688" cy="674688"/>
          </a:xfrm>
          <a:custGeom>
            <a:avLst/>
            <a:gdLst/>
            <a:ahLst/>
            <a:cxnLst>
              <a:cxn ang="0">
                <a:pos x="154" y="70"/>
              </a:cxn>
              <a:cxn ang="0">
                <a:pos x="149" y="59"/>
              </a:cxn>
              <a:cxn ang="0">
                <a:pos x="164" y="40"/>
              </a:cxn>
              <a:cxn ang="0">
                <a:pos x="146" y="19"/>
              </a:cxn>
              <a:cxn ang="0">
                <a:pos x="121" y="31"/>
              </a:cxn>
              <a:cxn ang="0">
                <a:pos x="110" y="26"/>
              </a:cxn>
              <a:cxn ang="0">
                <a:pos x="101" y="0"/>
              </a:cxn>
              <a:cxn ang="0">
                <a:pos x="70" y="9"/>
              </a:cxn>
              <a:cxn ang="0">
                <a:pos x="66" y="32"/>
              </a:cxn>
              <a:cxn ang="0">
                <a:pos x="47" y="19"/>
              </a:cxn>
              <a:cxn ang="0">
                <a:pos x="19" y="34"/>
              </a:cxn>
              <a:cxn ang="0">
                <a:pos x="19" y="47"/>
              </a:cxn>
              <a:cxn ang="0">
                <a:pos x="32" y="66"/>
              </a:cxn>
              <a:cxn ang="0">
                <a:pos x="9" y="70"/>
              </a:cxn>
              <a:cxn ang="0">
                <a:pos x="0" y="101"/>
              </a:cxn>
              <a:cxn ang="0">
                <a:pos x="26" y="110"/>
              </a:cxn>
              <a:cxn ang="0">
                <a:pos x="31" y="121"/>
              </a:cxn>
              <a:cxn ang="0">
                <a:pos x="16" y="139"/>
              </a:cxn>
              <a:cxn ang="0">
                <a:pos x="34" y="161"/>
              </a:cxn>
              <a:cxn ang="0">
                <a:pos x="59" y="149"/>
              </a:cxn>
              <a:cxn ang="0">
                <a:pos x="70" y="154"/>
              </a:cxn>
              <a:cxn ang="0">
                <a:pos x="79" y="180"/>
              </a:cxn>
              <a:cxn ang="0">
                <a:pos x="110" y="171"/>
              </a:cxn>
              <a:cxn ang="0">
                <a:pos x="114" y="148"/>
              </a:cxn>
              <a:cxn ang="0">
                <a:pos x="133" y="161"/>
              </a:cxn>
              <a:cxn ang="0">
                <a:pos x="161" y="146"/>
              </a:cxn>
              <a:cxn ang="0">
                <a:pos x="161" y="133"/>
              </a:cxn>
              <a:cxn ang="0">
                <a:pos x="148" y="114"/>
              </a:cxn>
              <a:cxn ang="0">
                <a:pos x="171" y="110"/>
              </a:cxn>
              <a:cxn ang="0">
                <a:pos x="180" y="79"/>
              </a:cxn>
              <a:cxn ang="0">
                <a:pos x="90" y="113"/>
              </a:cxn>
              <a:cxn ang="0">
                <a:pos x="90" y="67"/>
              </a:cxn>
              <a:cxn ang="0">
                <a:pos x="90" y="113"/>
              </a:cxn>
            </a:cxnLst>
            <a:rect l="0" t="0" r="r" b="b"/>
            <a:pathLst>
              <a:path w="180" h="180">
                <a:moveTo>
                  <a:pt x="171" y="70"/>
                </a:moveTo>
                <a:cubicBezTo>
                  <a:pt x="154" y="70"/>
                  <a:pt x="154" y="70"/>
                  <a:pt x="154" y="70"/>
                </a:cubicBezTo>
                <a:cubicBezTo>
                  <a:pt x="151" y="70"/>
                  <a:pt x="149" y="68"/>
                  <a:pt x="148" y="66"/>
                </a:cubicBezTo>
                <a:cubicBezTo>
                  <a:pt x="147" y="63"/>
                  <a:pt x="147" y="61"/>
                  <a:pt x="149" y="59"/>
                </a:cubicBezTo>
                <a:cubicBezTo>
                  <a:pt x="161" y="47"/>
                  <a:pt x="161" y="47"/>
                  <a:pt x="161" y="47"/>
                </a:cubicBezTo>
                <a:cubicBezTo>
                  <a:pt x="163" y="45"/>
                  <a:pt x="164" y="43"/>
                  <a:pt x="164" y="40"/>
                </a:cubicBezTo>
                <a:cubicBezTo>
                  <a:pt x="164" y="38"/>
                  <a:pt x="163" y="36"/>
                  <a:pt x="161" y="34"/>
                </a:cubicBezTo>
                <a:cubicBezTo>
                  <a:pt x="146" y="19"/>
                  <a:pt x="146" y="19"/>
                  <a:pt x="146" y="19"/>
                </a:cubicBezTo>
                <a:cubicBezTo>
                  <a:pt x="142" y="15"/>
                  <a:pt x="136" y="15"/>
                  <a:pt x="133" y="19"/>
                </a:cubicBezTo>
                <a:cubicBezTo>
                  <a:pt x="121" y="31"/>
                  <a:pt x="121" y="31"/>
                  <a:pt x="121" y="31"/>
                </a:cubicBezTo>
                <a:cubicBezTo>
                  <a:pt x="119" y="32"/>
                  <a:pt x="116" y="33"/>
                  <a:pt x="114" y="32"/>
                </a:cubicBezTo>
                <a:cubicBezTo>
                  <a:pt x="111" y="31"/>
                  <a:pt x="110" y="29"/>
                  <a:pt x="110" y="26"/>
                </a:cubicBezTo>
                <a:cubicBezTo>
                  <a:pt x="110" y="9"/>
                  <a:pt x="110" y="9"/>
                  <a:pt x="110" y="9"/>
                </a:cubicBezTo>
                <a:cubicBezTo>
                  <a:pt x="110" y="4"/>
                  <a:pt x="106" y="0"/>
                  <a:pt x="101" y="0"/>
                </a:cubicBezTo>
                <a:cubicBezTo>
                  <a:pt x="79" y="0"/>
                  <a:pt x="79" y="0"/>
                  <a:pt x="79" y="0"/>
                </a:cubicBezTo>
                <a:cubicBezTo>
                  <a:pt x="74" y="0"/>
                  <a:pt x="70" y="4"/>
                  <a:pt x="70" y="9"/>
                </a:cubicBezTo>
                <a:cubicBezTo>
                  <a:pt x="70" y="26"/>
                  <a:pt x="70" y="26"/>
                  <a:pt x="70" y="26"/>
                </a:cubicBezTo>
                <a:cubicBezTo>
                  <a:pt x="70" y="29"/>
                  <a:pt x="68" y="31"/>
                  <a:pt x="66" y="32"/>
                </a:cubicBezTo>
                <a:cubicBezTo>
                  <a:pt x="63" y="33"/>
                  <a:pt x="61" y="32"/>
                  <a:pt x="59" y="31"/>
                </a:cubicBezTo>
                <a:cubicBezTo>
                  <a:pt x="47" y="19"/>
                  <a:pt x="47" y="19"/>
                  <a:pt x="47" y="19"/>
                </a:cubicBezTo>
                <a:cubicBezTo>
                  <a:pt x="43" y="15"/>
                  <a:pt x="37" y="15"/>
                  <a:pt x="34" y="19"/>
                </a:cubicBezTo>
                <a:cubicBezTo>
                  <a:pt x="19" y="34"/>
                  <a:pt x="19" y="34"/>
                  <a:pt x="19" y="34"/>
                </a:cubicBezTo>
                <a:cubicBezTo>
                  <a:pt x="17" y="36"/>
                  <a:pt x="16" y="38"/>
                  <a:pt x="16" y="40"/>
                </a:cubicBezTo>
                <a:cubicBezTo>
                  <a:pt x="16" y="43"/>
                  <a:pt x="17" y="45"/>
                  <a:pt x="19" y="47"/>
                </a:cubicBezTo>
                <a:cubicBezTo>
                  <a:pt x="31" y="59"/>
                  <a:pt x="31" y="59"/>
                  <a:pt x="31" y="59"/>
                </a:cubicBezTo>
                <a:cubicBezTo>
                  <a:pt x="32" y="61"/>
                  <a:pt x="33" y="63"/>
                  <a:pt x="32" y="66"/>
                </a:cubicBezTo>
                <a:cubicBezTo>
                  <a:pt x="31" y="68"/>
                  <a:pt x="29" y="70"/>
                  <a:pt x="26" y="70"/>
                </a:cubicBezTo>
                <a:cubicBezTo>
                  <a:pt x="9" y="70"/>
                  <a:pt x="9" y="70"/>
                  <a:pt x="9" y="70"/>
                </a:cubicBezTo>
                <a:cubicBezTo>
                  <a:pt x="4" y="70"/>
                  <a:pt x="0" y="74"/>
                  <a:pt x="0" y="79"/>
                </a:cubicBezTo>
                <a:cubicBezTo>
                  <a:pt x="0" y="101"/>
                  <a:pt x="0" y="101"/>
                  <a:pt x="0" y="101"/>
                </a:cubicBezTo>
                <a:cubicBezTo>
                  <a:pt x="0" y="106"/>
                  <a:pt x="4" y="110"/>
                  <a:pt x="9" y="110"/>
                </a:cubicBezTo>
                <a:cubicBezTo>
                  <a:pt x="26" y="110"/>
                  <a:pt x="26" y="110"/>
                  <a:pt x="26" y="110"/>
                </a:cubicBezTo>
                <a:cubicBezTo>
                  <a:pt x="29" y="110"/>
                  <a:pt x="31" y="111"/>
                  <a:pt x="32" y="114"/>
                </a:cubicBezTo>
                <a:cubicBezTo>
                  <a:pt x="33" y="116"/>
                  <a:pt x="32" y="119"/>
                  <a:pt x="31" y="121"/>
                </a:cubicBezTo>
                <a:cubicBezTo>
                  <a:pt x="19" y="133"/>
                  <a:pt x="19" y="133"/>
                  <a:pt x="19" y="133"/>
                </a:cubicBezTo>
                <a:cubicBezTo>
                  <a:pt x="17" y="135"/>
                  <a:pt x="16" y="137"/>
                  <a:pt x="16" y="139"/>
                </a:cubicBezTo>
                <a:cubicBezTo>
                  <a:pt x="16" y="142"/>
                  <a:pt x="17" y="144"/>
                  <a:pt x="19" y="146"/>
                </a:cubicBezTo>
                <a:cubicBezTo>
                  <a:pt x="34" y="161"/>
                  <a:pt x="34" y="161"/>
                  <a:pt x="34" y="161"/>
                </a:cubicBezTo>
                <a:cubicBezTo>
                  <a:pt x="37" y="165"/>
                  <a:pt x="43" y="165"/>
                  <a:pt x="47" y="161"/>
                </a:cubicBezTo>
                <a:cubicBezTo>
                  <a:pt x="59" y="149"/>
                  <a:pt x="59" y="149"/>
                  <a:pt x="59" y="149"/>
                </a:cubicBezTo>
                <a:cubicBezTo>
                  <a:pt x="61" y="147"/>
                  <a:pt x="63" y="147"/>
                  <a:pt x="66" y="148"/>
                </a:cubicBezTo>
                <a:cubicBezTo>
                  <a:pt x="68" y="149"/>
                  <a:pt x="70" y="151"/>
                  <a:pt x="70" y="154"/>
                </a:cubicBezTo>
                <a:cubicBezTo>
                  <a:pt x="70" y="171"/>
                  <a:pt x="70" y="171"/>
                  <a:pt x="70" y="171"/>
                </a:cubicBezTo>
                <a:cubicBezTo>
                  <a:pt x="70" y="176"/>
                  <a:pt x="74" y="180"/>
                  <a:pt x="79" y="180"/>
                </a:cubicBezTo>
                <a:cubicBezTo>
                  <a:pt x="101" y="180"/>
                  <a:pt x="101" y="180"/>
                  <a:pt x="101" y="180"/>
                </a:cubicBezTo>
                <a:cubicBezTo>
                  <a:pt x="106" y="180"/>
                  <a:pt x="110" y="176"/>
                  <a:pt x="110" y="171"/>
                </a:cubicBezTo>
                <a:cubicBezTo>
                  <a:pt x="110" y="154"/>
                  <a:pt x="110" y="154"/>
                  <a:pt x="110" y="154"/>
                </a:cubicBezTo>
                <a:cubicBezTo>
                  <a:pt x="110" y="151"/>
                  <a:pt x="111" y="149"/>
                  <a:pt x="114" y="148"/>
                </a:cubicBezTo>
                <a:cubicBezTo>
                  <a:pt x="116" y="147"/>
                  <a:pt x="119" y="147"/>
                  <a:pt x="121" y="149"/>
                </a:cubicBezTo>
                <a:cubicBezTo>
                  <a:pt x="133" y="161"/>
                  <a:pt x="133" y="161"/>
                  <a:pt x="133" y="161"/>
                </a:cubicBezTo>
                <a:cubicBezTo>
                  <a:pt x="136" y="165"/>
                  <a:pt x="142" y="165"/>
                  <a:pt x="146" y="161"/>
                </a:cubicBezTo>
                <a:cubicBezTo>
                  <a:pt x="161" y="146"/>
                  <a:pt x="161" y="146"/>
                  <a:pt x="161" y="146"/>
                </a:cubicBezTo>
                <a:cubicBezTo>
                  <a:pt x="163" y="144"/>
                  <a:pt x="164" y="142"/>
                  <a:pt x="164" y="139"/>
                </a:cubicBezTo>
                <a:cubicBezTo>
                  <a:pt x="164" y="137"/>
                  <a:pt x="163" y="135"/>
                  <a:pt x="161" y="133"/>
                </a:cubicBezTo>
                <a:cubicBezTo>
                  <a:pt x="149" y="121"/>
                  <a:pt x="149" y="121"/>
                  <a:pt x="149" y="121"/>
                </a:cubicBezTo>
                <a:cubicBezTo>
                  <a:pt x="147" y="119"/>
                  <a:pt x="147" y="116"/>
                  <a:pt x="148" y="114"/>
                </a:cubicBezTo>
                <a:cubicBezTo>
                  <a:pt x="149" y="111"/>
                  <a:pt x="151" y="110"/>
                  <a:pt x="154" y="110"/>
                </a:cubicBezTo>
                <a:cubicBezTo>
                  <a:pt x="171" y="110"/>
                  <a:pt x="171" y="110"/>
                  <a:pt x="171" y="110"/>
                </a:cubicBezTo>
                <a:cubicBezTo>
                  <a:pt x="176" y="110"/>
                  <a:pt x="180" y="106"/>
                  <a:pt x="180" y="101"/>
                </a:cubicBezTo>
                <a:cubicBezTo>
                  <a:pt x="180" y="79"/>
                  <a:pt x="180" y="79"/>
                  <a:pt x="180" y="79"/>
                </a:cubicBezTo>
                <a:cubicBezTo>
                  <a:pt x="180" y="74"/>
                  <a:pt x="176" y="70"/>
                  <a:pt x="171" y="70"/>
                </a:cubicBezTo>
                <a:close/>
                <a:moveTo>
                  <a:pt x="90" y="113"/>
                </a:moveTo>
                <a:cubicBezTo>
                  <a:pt x="77" y="113"/>
                  <a:pt x="67" y="103"/>
                  <a:pt x="67" y="90"/>
                </a:cubicBezTo>
                <a:cubicBezTo>
                  <a:pt x="67" y="77"/>
                  <a:pt x="77" y="67"/>
                  <a:pt x="90" y="67"/>
                </a:cubicBezTo>
                <a:cubicBezTo>
                  <a:pt x="103" y="67"/>
                  <a:pt x="113" y="77"/>
                  <a:pt x="113" y="90"/>
                </a:cubicBezTo>
                <a:cubicBezTo>
                  <a:pt x="113" y="103"/>
                  <a:pt x="103" y="113"/>
                  <a:pt x="90" y="113"/>
                </a:cubicBezTo>
                <a:close/>
              </a:path>
            </a:pathLst>
          </a:custGeom>
          <a:solidFill>
            <a:srgbClr val="DBB665"/>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文本框 15"/>
          <p:cNvSpPr txBox="1"/>
          <p:nvPr/>
        </p:nvSpPr>
        <p:spPr>
          <a:xfrm>
            <a:off x="1354909" y="5137361"/>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b="1" dirty="0">
                <a:solidFill>
                  <a:schemeClr val="bg1">
                    <a:lumMod val="50000"/>
                  </a:schemeClr>
                </a:solidFill>
                <a:effectLst>
                  <a:outerShdw blurRad="38100" dist="19050" dir="2700000" algn="tl" rotWithShape="0">
                    <a:schemeClr val="dk1">
                      <a:alpha val="40000"/>
                    </a:schemeClr>
                  </a:outerShdw>
                </a:effectLst>
                <a:latin typeface="字魂58号-创中黑" panose="00000500000000000000" pitchFamily="2" charset="-122"/>
                <a:ea typeface="字魂58号-创中黑" panose="00000500000000000000" pitchFamily="2" charset="-122"/>
                <a:sym typeface="思源黑体" panose="020B0500000000000000" pitchFamily="34" charset="-122"/>
              </a:rPr>
              <a:t>三大诊疗科室</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文本框 16"/>
          <p:cNvSpPr txBox="1"/>
          <p:nvPr/>
        </p:nvSpPr>
        <p:spPr>
          <a:xfrm>
            <a:off x="4703797" y="4306781"/>
            <a:ext cx="221805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主要经营项目有祛斑、祛疤、祛痘、祛黄嫩肤、抗衰提升、补水保湿、美白等</a:t>
            </a:r>
            <a:endParaRPr lang="zh-CN" alt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文本框 17"/>
          <p:cNvSpPr txBox="1"/>
          <p:nvPr/>
        </p:nvSpPr>
        <p:spPr>
          <a:xfrm>
            <a:off x="4787615" y="3702261"/>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美容皮肤科</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文本框 18"/>
          <p:cNvSpPr txBox="1"/>
          <p:nvPr/>
        </p:nvSpPr>
        <p:spPr>
          <a:xfrm>
            <a:off x="7125970" y="4306570"/>
            <a:ext cx="233108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主要经营的项目有：玻尿酸面部填充塑形、肉毒素瘦身提升、胶原蛋白注射、面部线性提升等</a:t>
            </a:r>
            <a:endParaRPr lang="zh-CN" alt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7247501" y="370181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无创中心</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1" name="文本框 20"/>
          <p:cNvSpPr txBox="1"/>
          <p:nvPr/>
        </p:nvSpPr>
        <p:spPr>
          <a:xfrm>
            <a:off x="9766870" y="4306772"/>
            <a:ext cx="2218055"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主要经营的项目有：眼部精雕、鼻部精雕、隆胸、全身吸脂、面部吸脂、自体脂肪填充等</a:t>
            </a:r>
            <a:endParaRPr lang="zh-CN" alt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2" name="文本框 21"/>
          <p:cNvSpPr txBox="1"/>
          <p:nvPr/>
        </p:nvSpPr>
        <p:spPr>
          <a:xfrm>
            <a:off x="9669713" y="370225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美容外科</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pic>
        <p:nvPicPr>
          <p:cNvPr id="2" name="图片 1" descr="名姝logo"/>
          <p:cNvPicPr>
            <a:picLocks noChangeAspect="1"/>
          </p:cNvPicPr>
          <p:nvPr/>
        </p:nvPicPr>
        <p:blipFill>
          <a:blip r:embed="rId1"/>
          <a:stretch>
            <a:fillRect/>
          </a:stretch>
        </p:blipFill>
        <p:spPr>
          <a:xfrm>
            <a:off x="462915" y="355600"/>
            <a:ext cx="2410460" cy="449580"/>
          </a:xfrm>
          <a:prstGeom prst="rect">
            <a:avLst/>
          </a:prstGeom>
        </p:spPr>
      </p:pic>
      <p:sp>
        <p:nvSpPr>
          <p:cNvPr id="23" name="文本框 22"/>
          <p:cNvSpPr txBox="1"/>
          <p:nvPr/>
        </p:nvSpPr>
        <p:spPr>
          <a:xfrm>
            <a:off x="9563100" y="6045835"/>
            <a:ext cx="2364105" cy="583565"/>
          </a:xfrm>
          <a:prstGeom prst="rect">
            <a:avLst/>
          </a:prstGeom>
          <a:noFill/>
        </p:spPr>
        <p:txBody>
          <a:bodyPr vert="horz" wrap="square" rtlCol="0">
            <a:spAutoFit/>
          </a:bodyPr>
          <a:p>
            <a:r>
              <a:rPr lang="en-US" altLang="zh-CN" sz="3200" b="1" dirty="0">
                <a:solidFill>
                  <a:srgbClr val="DBB665"/>
                </a:solidFill>
                <a:latin typeface="字魂58号-创中黑" panose="00000500000000000000" pitchFamily="2" charset="-122"/>
                <a:ea typeface="字魂58号-创中黑" panose="00000500000000000000" pitchFamily="2" charset="-122"/>
                <a:cs typeface="+mn-ea"/>
                <a:sym typeface="+mn-lt"/>
              </a:rPr>
              <a:t>MY </a:t>
            </a:r>
            <a:r>
              <a:rPr 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SERCET</a:t>
            </a:r>
            <a:endParaRPr lang="en-US" sz="32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pic>
        <p:nvPicPr>
          <p:cNvPr id="24" name="图片 23"/>
          <p:cNvPicPr>
            <a:picLocks noChangeAspect="1"/>
          </p:cNvPicPr>
          <p:nvPr/>
        </p:nvPicPr>
        <p:blipFill>
          <a:blip r:embed="rId2"/>
          <a:srcRect l="22115" r="1255" b="10041"/>
          <a:stretch>
            <a:fillRect/>
          </a:stretch>
        </p:blipFill>
        <p:spPr>
          <a:xfrm>
            <a:off x="152400" y="2117090"/>
            <a:ext cx="4456430" cy="2943860"/>
          </a:xfrm>
          <a:prstGeom prst="snip1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par>
                          <p:cTn id="45" fill="hold">
                            <p:stCondLst>
                              <p:cond delay="1500"/>
                            </p:stCondLst>
                            <p:childTnLst>
                              <p:par>
                                <p:cTn id="46" presetID="1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ppt_y</p:attrName>
                                        </p:attrNameLst>
                                      </p:cBhvr>
                                      <p:tavLst>
                                        <p:tav tm="0">
                                          <p:val>
                                            <p:strVal val="#ppt_y+#ppt_h*1.125000"/>
                                          </p:val>
                                        </p:tav>
                                        <p:tav tm="100000">
                                          <p:val>
                                            <p:strVal val="#ppt_y"/>
                                          </p:val>
                                        </p:tav>
                                      </p:tavLst>
                                    </p:anim>
                                    <p:animEffect transition="in" filter="wipe(up)">
                                      <p:cBhvr>
                                        <p:cTn id="49" dur="500"/>
                                        <p:tgtEl>
                                          <p:spTgt spid="17"/>
                                        </p:tgtEl>
                                      </p:cBhvr>
                                    </p:animEffect>
                                  </p:childTnLst>
                                </p:cTn>
                              </p:par>
                            </p:childTnLst>
                          </p:cTn>
                        </p:par>
                        <p:par>
                          <p:cTn id="50" fill="hold">
                            <p:stCondLst>
                              <p:cond delay="2000"/>
                            </p:stCondLst>
                            <p:childTnLst>
                              <p:par>
                                <p:cTn id="51" presetID="1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ppt_y</p:attrName>
                                        </p:attrNameLst>
                                      </p:cBhvr>
                                      <p:tavLst>
                                        <p:tav tm="0">
                                          <p:val>
                                            <p:strVal val="#ppt_y+#ppt_h*1.125000"/>
                                          </p:val>
                                        </p:tav>
                                        <p:tav tm="100000">
                                          <p:val>
                                            <p:strVal val="#ppt_y"/>
                                          </p:val>
                                        </p:tav>
                                      </p:tavLst>
                                    </p:anim>
                                    <p:animEffect transition="in" filter="wipe(up)">
                                      <p:cBhvr>
                                        <p:cTn id="54" dur="500"/>
                                        <p:tgtEl>
                                          <p:spTgt spid="18"/>
                                        </p:tgtEl>
                                      </p:cBhvr>
                                    </p:animEffect>
                                  </p:childTnLst>
                                </p:cTn>
                              </p:par>
                            </p:childTnLst>
                          </p:cTn>
                        </p:par>
                        <p:par>
                          <p:cTn id="55" fill="hold">
                            <p:stCondLst>
                              <p:cond delay="2500"/>
                            </p:stCondLst>
                            <p:childTnLst>
                              <p:par>
                                <p:cTn id="56" presetID="12" presetClass="entr" presetSubtype="4"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p:tgtEl>
                                          <p:spTgt spid="19"/>
                                        </p:tgtEl>
                                        <p:attrNameLst>
                                          <p:attrName>ppt_y</p:attrName>
                                        </p:attrNameLst>
                                      </p:cBhvr>
                                      <p:tavLst>
                                        <p:tav tm="0">
                                          <p:val>
                                            <p:strVal val="#ppt_y+#ppt_h*1.125000"/>
                                          </p:val>
                                        </p:tav>
                                        <p:tav tm="100000">
                                          <p:val>
                                            <p:strVal val="#ppt_y"/>
                                          </p:val>
                                        </p:tav>
                                      </p:tavLst>
                                    </p:anim>
                                    <p:animEffect transition="in" filter="wipe(up)">
                                      <p:cBhvr>
                                        <p:cTn id="59" dur="500"/>
                                        <p:tgtEl>
                                          <p:spTgt spid="19"/>
                                        </p:tgtEl>
                                      </p:cBhvr>
                                    </p:animEffect>
                                  </p:childTnLst>
                                </p:cTn>
                              </p:par>
                            </p:childTnLst>
                          </p:cTn>
                        </p:par>
                        <p:par>
                          <p:cTn id="60" fill="hold">
                            <p:stCondLst>
                              <p:cond delay="3000"/>
                            </p:stCondLst>
                            <p:childTnLst>
                              <p:par>
                                <p:cTn id="61" presetID="12" presetClass="entr" presetSubtype="4"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p:tgtEl>
                                          <p:spTgt spid="20"/>
                                        </p:tgtEl>
                                        <p:attrNameLst>
                                          <p:attrName>ppt_y</p:attrName>
                                        </p:attrNameLst>
                                      </p:cBhvr>
                                      <p:tavLst>
                                        <p:tav tm="0">
                                          <p:val>
                                            <p:strVal val="#ppt_y+#ppt_h*1.125000"/>
                                          </p:val>
                                        </p:tav>
                                        <p:tav tm="100000">
                                          <p:val>
                                            <p:strVal val="#ppt_y"/>
                                          </p:val>
                                        </p:tav>
                                      </p:tavLst>
                                    </p:anim>
                                    <p:animEffect transition="in" filter="wipe(up)">
                                      <p:cBhvr>
                                        <p:cTn id="64" dur="500"/>
                                        <p:tgtEl>
                                          <p:spTgt spid="20"/>
                                        </p:tgtEl>
                                      </p:cBhvr>
                                    </p:animEffect>
                                  </p:childTnLst>
                                </p:cTn>
                              </p:par>
                            </p:childTnLst>
                          </p:cTn>
                        </p:par>
                        <p:par>
                          <p:cTn id="65" fill="hold">
                            <p:stCondLst>
                              <p:cond delay="3500"/>
                            </p:stCondLst>
                            <p:childTnLst>
                              <p:par>
                                <p:cTn id="66" presetID="12" presetClass="entr" presetSubtype="4"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p:tgtEl>
                                          <p:spTgt spid="21"/>
                                        </p:tgtEl>
                                        <p:attrNameLst>
                                          <p:attrName>ppt_y</p:attrName>
                                        </p:attrNameLst>
                                      </p:cBhvr>
                                      <p:tavLst>
                                        <p:tav tm="0">
                                          <p:val>
                                            <p:strVal val="#ppt_y+#ppt_h*1.125000"/>
                                          </p:val>
                                        </p:tav>
                                        <p:tav tm="100000">
                                          <p:val>
                                            <p:strVal val="#ppt_y"/>
                                          </p:val>
                                        </p:tav>
                                      </p:tavLst>
                                    </p:anim>
                                    <p:animEffect transition="in" filter="wipe(up)">
                                      <p:cBhvr>
                                        <p:cTn id="69" dur="500"/>
                                        <p:tgtEl>
                                          <p:spTgt spid="21"/>
                                        </p:tgtEl>
                                      </p:cBhvr>
                                    </p:animEffect>
                                  </p:childTnLst>
                                </p:cTn>
                              </p:par>
                            </p:childTnLst>
                          </p:cTn>
                        </p:par>
                        <p:par>
                          <p:cTn id="70" fill="hold">
                            <p:stCondLst>
                              <p:cond delay="4000"/>
                            </p:stCondLst>
                            <p:childTnLst>
                              <p:par>
                                <p:cTn id="71" presetID="12" presetClass="entr" presetSubtype="4"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p:tgtEl>
                                          <p:spTgt spid="22"/>
                                        </p:tgtEl>
                                        <p:attrNameLst>
                                          <p:attrName>ppt_y</p:attrName>
                                        </p:attrNameLst>
                                      </p:cBhvr>
                                      <p:tavLst>
                                        <p:tav tm="0">
                                          <p:val>
                                            <p:strVal val="#ppt_y+#ppt_h*1.125000"/>
                                          </p:val>
                                        </p:tav>
                                        <p:tav tm="100000">
                                          <p:val>
                                            <p:strVal val="#ppt_y"/>
                                          </p:val>
                                        </p:tav>
                                      </p:tavLst>
                                    </p:anim>
                                    <p:animEffect transition="in" filter="wipe(up)">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2" grpId="0" bldLvl="0" animBg="1"/>
      <p:bldP spid="13" grpId="0" bldLvl="0" animBg="1"/>
      <p:bldP spid="14" grpId="0" bldLvl="0" animBg="1"/>
      <p:bldP spid="16" grpId="0" bldLvl="0"/>
      <p:bldP spid="17" grpId="0" bldLvl="0"/>
      <p:bldP spid="18" grpId="0" bldLvl="0"/>
      <p:bldP spid="19" grpId="0" bldLvl="0"/>
      <p:bldP spid="20" grpId="0" bldLvl="0"/>
      <p:bldP spid="21" grpId="0" bldLvl="0"/>
      <p:bldP spid="22" grpId="0" bldLvl="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65125"/>
            <a:ext cx="395605" cy="440055"/>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Shape 10"/>
          <p:cNvSpPr/>
          <p:nvPr/>
        </p:nvSpPr>
        <p:spPr bwMode="auto">
          <a:xfrm>
            <a:off x="4493961" y="2210089"/>
            <a:ext cx="1456031" cy="1863181"/>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solidFill>
            <a:srgbClr val="DBB665"/>
          </a:solid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8" name="Freeform: Shape 11"/>
          <p:cNvSpPr/>
          <p:nvPr/>
        </p:nvSpPr>
        <p:spPr bwMode="auto">
          <a:xfrm>
            <a:off x="4740227" y="1461401"/>
            <a:ext cx="2078888" cy="1031805"/>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solidFill>
            <a:srgbClr val="DBB665"/>
          </a:solid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9" name="Freeform: Shape 12"/>
          <p:cNvSpPr/>
          <p:nvPr/>
        </p:nvSpPr>
        <p:spPr bwMode="auto">
          <a:xfrm>
            <a:off x="5967968" y="1457806"/>
            <a:ext cx="1482095" cy="1732857"/>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solidFill>
            <a:srgbClr val="DBB665"/>
          </a:solid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0" name="Freeform: Shape 13"/>
          <p:cNvSpPr/>
          <p:nvPr/>
        </p:nvSpPr>
        <p:spPr bwMode="auto">
          <a:xfrm>
            <a:off x="6554874" y="2004267"/>
            <a:ext cx="1454233" cy="1864979"/>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solidFill>
            <a:srgbClr val="DBB665"/>
          </a:solid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1" name="Freeform: Shape 14"/>
          <p:cNvSpPr/>
          <p:nvPr/>
        </p:nvSpPr>
        <p:spPr bwMode="auto">
          <a:xfrm>
            <a:off x="4989191" y="2888671"/>
            <a:ext cx="1545910" cy="1732857"/>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solidFill>
            <a:srgbClr val="DBB665"/>
          </a:solid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2" name="Freeform: Shape 15"/>
          <p:cNvSpPr/>
          <p:nvPr/>
        </p:nvSpPr>
        <p:spPr bwMode="auto">
          <a:xfrm>
            <a:off x="5683952" y="3586128"/>
            <a:ext cx="2077991" cy="1031805"/>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solidFill>
            <a:srgbClr val="DBB665"/>
          </a:solid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nvGrpSpPr>
          <p:cNvPr id="13" name="Group 16"/>
          <p:cNvGrpSpPr/>
          <p:nvPr/>
        </p:nvGrpSpPr>
        <p:grpSpPr>
          <a:xfrm>
            <a:off x="6819116" y="1686640"/>
            <a:ext cx="384904" cy="385562"/>
            <a:chOff x="9145588" y="4435475"/>
            <a:chExt cx="464344" cy="465138"/>
          </a:xfrm>
          <a:solidFill>
            <a:schemeClr val="bg1"/>
          </a:solidFill>
          <a:effectLst/>
        </p:grpSpPr>
        <p:sp>
          <p:nvSpPr>
            <p:cNvPr id="14" name="Freeform: Shape 43"/>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5" name="Freeform: Shape 44"/>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6" name="Freeform: Shape 45"/>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7" name="Freeform: Shape 46"/>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8" name="Freeform: Shape 47"/>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19" name="Freeform: Shape 48"/>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0" name="Freeform: Shape 49"/>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1" name="Freeform: Shape 50"/>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2" name="Freeform: Shape 51"/>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23" name="Group 17"/>
          <p:cNvGrpSpPr/>
          <p:nvPr/>
        </p:nvGrpSpPr>
        <p:grpSpPr>
          <a:xfrm>
            <a:off x="7473205" y="2899759"/>
            <a:ext cx="384907" cy="373718"/>
            <a:chOff x="8216107" y="4449763"/>
            <a:chExt cx="464344" cy="450850"/>
          </a:xfrm>
          <a:solidFill>
            <a:schemeClr val="bg1"/>
          </a:solidFill>
          <a:effectLst/>
        </p:grpSpPr>
        <p:sp>
          <p:nvSpPr>
            <p:cNvPr id="24" name="Freeform: Shape 41"/>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5" name="Freeform: Shape 42"/>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26" name="Group 18"/>
          <p:cNvGrpSpPr/>
          <p:nvPr/>
        </p:nvGrpSpPr>
        <p:grpSpPr>
          <a:xfrm>
            <a:off x="6673719" y="4142746"/>
            <a:ext cx="385563" cy="324373"/>
            <a:chOff x="5368132" y="2625725"/>
            <a:chExt cx="465138" cy="391319"/>
          </a:xfrm>
          <a:solidFill>
            <a:schemeClr val="bg1"/>
          </a:solidFill>
          <a:effectLst/>
        </p:grpSpPr>
        <p:sp>
          <p:nvSpPr>
            <p:cNvPr id="27" name="Freeform: Shape 38"/>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8" name="Freeform: Shape 39"/>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9" name="Freeform: Shape 40"/>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30" name="Group 19"/>
          <p:cNvGrpSpPr/>
          <p:nvPr/>
        </p:nvGrpSpPr>
        <p:grpSpPr>
          <a:xfrm>
            <a:off x="5299048" y="4001322"/>
            <a:ext cx="384904" cy="384904"/>
            <a:chOff x="4439444" y="2582069"/>
            <a:chExt cx="464344" cy="464344"/>
          </a:xfrm>
          <a:solidFill>
            <a:schemeClr val="bg1"/>
          </a:solidFill>
          <a:effectLst/>
        </p:grpSpPr>
        <p:sp>
          <p:nvSpPr>
            <p:cNvPr id="31" name="Freeform: Shape 35"/>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32" name="Freeform: Shape 36"/>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33" name="Freeform: Shape 37"/>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34" name="Group 20"/>
          <p:cNvGrpSpPr/>
          <p:nvPr/>
        </p:nvGrpSpPr>
        <p:grpSpPr>
          <a:xfrm>
            <a:off x="4658142" y="2828066"/>
            <a:ext cx="384905" cy="384905"/>
            <a:chOff x="4439444" y="1652588"/>
            <a:chExt cx="464344" cy="464344"/>
          </a:xfrm>
          <a:solidFill>
            <a:schemeClr val="bg1"/>
          </a:solidFill>
          <a:effectLst/>
        </p:grpSpPr>
        <p:sp>
          <p:nvSpPr>
            <p:cNvPr id="35" name="Freeform: Shape 32"/>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36" name="Freeform: Shape 33"/>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37" name="Freeform: Shape 34"/>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38" name="Group 21"/>
          <p:cNvGrpSpPr/>
          <p:nvPr/>
        </p:nvGrpSpPr>
        <p:grpSpPr>
          <a:xfrm>
            <a:off x="5441827" y="1651112"/>
            <a:ext cx="384904" cy="300686"/>
            <a:chOff x="2581275" y="1710532"/>
            <a:chExt cx="464344" cy="362744"/>
          </a:xfrm>
          <a:solidFill>
            <a:schemeClr val="bg1"/>
          </a:solidFill>
          <a:effectLst/>
        </p:grpSpPr>
        <p:sp>
          <p:nvSpPr>
            <p:cNvPr id="39" name="Freeform: Shape 25"/>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40" name="Freeform: Shape 26"/>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41" name="Freeform: Shape 27"/>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42" name="Freeform: Shape 28"/>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43" name="Freeform: Shape 29"/>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44" name="Freeform: Shape 30"/>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45" name="Freeform: Shape 31"/>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sp>
        <p:nvSpPr>
          <p:cNvPr id="46" name="文本框 45"/>
          <p:cNvSpPr txBox="1"/>
          <p:nvPr/>
        </p:nvSpPr>
        <p:spPr>
          <a:xfrm>
            <a:off x="1176020" y="1950085"/>
            <a:ext cx="3009900" cy="10147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00000"/>
              </a:lnSpc>
            </a:pPr>
            <a:r>
              <a:rPr lang="en-US" altLang="zh-CN" sz="1000" dirty="0">
                <a:solidFill>
                  <a:schemeClr val="tx1">
                    <a:lumMod val="75000"/>
                    <a:lumOff val="25000"/>
                  </a:schemeClr>
                </a:solidFill>
                <a:latin typeface="字魂58号-创中黑" panose="00000500000000000000" pitchFamily="2" charset="-122"/>
                <a:ea typeface="字魂58号-创中黑" panose="00000500000000000000" pitchFamily="2" charset="-122"/>
              </a:rPr>
              <a:t>    </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名姝医美针对</a:t>
            </a:r>
            <a:r>
              <a:rPr lang="en-US" altLang="zh-CN" sz="1000" dirty="0">
                <a:solidFill>
                  <a:schemeClr val="tx1">
                    <a:lumMod val="75000"/>
                    <a:lumOff val="25000"/>
                  </a:schemeClr>
                </a:solidFill>
                <a:latin typeface="字魂58号-创中黑" panose="00000500000000000000" pitchFamily="2" charset="-122"/>
                <a:ea typeface="字魂58号-创中黑" panose="00000500000000000000" pitchFamily="2" charset="-122"/>
              </a:rPr>
              <a:t>“</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斑</a:t>
            </a:r>
            <a:r>
              <a:rPr lang="en-US" altLang="zh-CN" sz="1000" dirty="0">
                <a:solidFill>
                  <a:schemeClr val="tx1">
                    <a:lumMod val="75000"/>
                    <a:lumOff val="25000"/>
                  </a:schemeClr>
                </a:solidFill>
                <a:latin typeface="字魂58号-创中黑" panose="00000500000000000000" pitchFamily="2" charset="-122"/>
                <a:ea typeface="字魂58号-创中黑" panose="00000500000000000000" pitchFamily="2" charset="-122"/>
              </a:rPr>
              <a:t>”</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问题重点设立祛斑中心，率先引进全球同步的光电仪器：</a:t>
            </a:r>
            <a:r>
              <a:rPr lang="zh-CN" altLang="en-US" sz="1000" b="1" dirty="0">
                <a:solidFill>
                  <a:srgbClr val="DBB665"/>
                </a:solidFill>
                <a:latin typeface="字魂58号-创中黑" panose="00000500000000000000" pitchFamily="2" charset="-122"/>
                <a:ea typeface="字魂58号-创中黑" panose="00000500000000000000" pitchFamily="2" charset="-122"/>
              </a:rPr>
              <a:t>欧洲之星</a:t>
            </a:r>
            <a:r>
              <a:rPr lang="en-US" altLang="zh-CN" sz="1000" b="1" dirty="0">
                <a:solidFill>
                  <a:srgbClr val="DBB665"/>
                </a:solidFill>
                <a:latin typeface="字魂58号-创中黑" panose="00000500000000000000" pitchFamily="2" charset="-122"/>
                <a:ea typeface="字魂58号-创中黑" panose="00000500000000000000" pitchFamily="2" charset="-122"/>
              </a:rPr>
              <a:t>Qmax</a:t>
            </a:r>
            <a:r>
              <a:rPr lang="zh-CN" altLang="en-US" sz="1000" b="1" dirty="0">
                <a:solidFill>
                  <a:srgbClr val="DBB665"/>
                </a:solidFill>
                <a:latin typeface="字魂58号-创中黑" panose="00000500000000000000" pitchFamily="2" charset="-122"/>
                <a:ea typeface="字魂58号-创中黑" panose="00000500000000000000" pitchFamily="2" charset="-122"/>
              </a:rPr>
              <a:t>、</a:t>
            </a:r>
            <a:r>
              <a:rPr lang="en-US" altLang="zh-CN" sz="1000" b="1" dirty="0">
                <a:solidFill>
                  <a:srgbClr val="DBB665"/>
                </a:solidFill>
                <a:latin typeface="字魂58号-创中黑" panose="00000500000000000000" pitchFamily="2" charset="-122"/>
                <a:ea typeface="字魂58号-创中黑" panose="00000500000000000000" pitchFamily="2" charset="-122"/>
              </a:rPr>
              <a:t>M22</a:t>
            </a:r>
            <a:r>
              <a:rPr lang="zh-CN" altLang="en-US" sz="1000" b="1" dirty="0">
                <a:solidFill>
                  <a:srgbClr val="DBB665"/>
                </a:solidFill>
                <a:latin typeface="字魂58号-创中黑" panose="00000500000000000000" pitchFamily="2" charset="-122"/>
                <a:ea typeface="字魂58号-创中黑" panose="00000500000000000000" pitchFamily="2" charset="-122"/>
              </a:rPr>
              <a:t>超光子</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等，</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在祛斑同时配合中胚层治疗，实现全脸美白，净化肤质、重建皮肤屏障功能，提高皮肤抵抗能力，以稳固祛斑效果、优化肤质，真正意义上实现祛斑问题一站式解决。</a:t>
            </a:r>
            <a:endPar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7" name="文本框 46"/>
          <p:cNvSpPr txBox="1"/>
          <p:nvPr/>
        </p:nvSpPr>
        <p:spPr>
          <a:xfrm>
            <a:off x="1175742" y="1634886"/>
            <a:ext cx="2507113" cy="36830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b="1" dirty="0">
                <a:sym typeface="+mn-ea"/>
              </a:rPr>
              <a:t>MS</a:t>
            </a:r>
            <a:r>
              <a:rPr lang="zh-CN" altLang="en-US" b="1" dirty="0">
                <a:sym typeface="+mn-ea"/>
              </a:rPr>
              <a:t>美国光学祛斑中心</a:t>
            </a:r>
            <a:endParaRPr lang="zh-CN" altLang="en-US"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49" name="文本框 48"/>
          <p:cNvSpPr txBox="1"/>
          <p:nvPr/>
        </p:nvSpPr>
        <p:spPr>
          <a:xfrm>
            <a:off x="1175961" y="3117632"/>
            <a:ext cx="2507113" cy="33718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sz="1600" b="1" dirty="0">
                <a:sym typeface="+mn-ea"/>
              </a:rPr>
              <a:t>MS</a:t>
            </a:r>
            <a:r>
              <a:rPr lang="zh-CN" altLang="en-US" sz="1600" b="1" dirty="0">
                <a:sym typeface="+mn-ea"/>
              </a:rPr>
              <a:t>欧洲医学抗衰老中心</a:t>
            </a:r>
            <a:endParaRPr lang="zh-CN" altLang="en-US" sz="1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2" name="文本框 1"/>
          <p:cNvSpPr txBox="1"/>
          <p:nvPr/>
        </p:nvSpPr>
        <p:spPr>
          <a:xfrm>
            <a:off x="5349240" y="2605405"/>
            <a:ext cx="1854835" cy="8299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七大</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运营中心</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58" name="文本框 57"/>
          <p:cNvSpPr txBox="1"/>
          <p:nvPr/>
        </p:nvSpPr>
        <p:spPr>
          <a:xfrm>
            <a:off x="1175961" y="4468277"/>
            <a:ext cx="2507113" cy="33718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r>
              <a:rPr lang="en-US" altLang="zh-CN" sz="1600" b="1" dirty="0">
                <a:sym typeface="+mn-ea"/>
              </a:rPr>
              <a:t>MS</a:t>
            </a:r>
            <a:r>
              <a:rPr lang="zh-CN" altLang="en-US" sz="1600" b="1" dirty="0">
                <a:sym typeface="+mn-ea"/>
              </a:rPr>
              <a:t>台湾微整形中心 </a:t>
            </a:r>
            <a:endParaRPr lang="zh-CN" altLang="en-US" sz="1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60" name="文本框 59"/>
          <p:cNvSpPr txBox="1"/>
          <p:nvPr/>
        </p:nvSpPr>
        <p:spPr>
          <a:xfrm>
            <a:off x="8245197" y="1634886"/>
            <a:ext cx="2507113" cy="33718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r>
              <a:rPr lang="en-US" altLang="zh-CN" sz="1600" b="1" dirty="0">
                <a:sym typeface="+mn-ea"/>
              </a:rPr>
              <a:t>MS</a:t>
            </a:r>
            <a:r>
              <a:rPr lang="zh-CN" altLang="zh-CN" sz="1600" b="1" dirty="0">
                <a:sym typeface="+mn-ea"/>
              </a:rPr>
              <a:t>产后修复中心</a:t>
            </a:r>
            <a:endParaRPr lang="zh-CN" altLang="zh-CN" sz="1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61" name="文本框 60"/>
          <p:cNvSpPr txBox="1"/>
          <p:nvPr/>
        </p:nvSpPr>
        <p:spPr>
          <a:xfrm>
            <a:off x="8245475" y="3487420"/>
            <a:ext cx="3131185" cy="7067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00000"/>
              </a:lnSpc>
            </a:pP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名姝医美将祛斑中心、抗衰老中心、微整形中心共同存在的问题进行整合，成立年轻化中心，综合解决面部衰老、细纹滋润、胶原流失、松弛下垂、肤色暗沉、脂肪流失、痤疮、斑纹滋生等问题</a:t>
            </a:r>
            <a:endPar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2" name="文本框 61"/>
          <p:cNvSpPr txBox="1"/>
          <p:nvPr/>
        </p:nvSpPr>
        <p:spPr>
          <a:xfrm>
            <a:off x="8245416" y="3190657"/>
            <a:ext cx="2507113" cy="33718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r>
              <a:rPr lang="en-US" altLang="zh-CN" sz="1600" b="1" dirty="0">
                <a:sym typeface="+mn-ea"/>
              </a:rPr>
              <a:t>MS</a:t>
            </a:r>
            <a:r>
              <a:rPr lang="zh-CN" altLang="zh-CN" sz="1600" b="1" dirty="0">
                <a:sym typeface="+mn-ea"/>
              </a:rPr>
              <a:t>面部年轻化中心</a:t>
            </a:r>
            <a:endParaRPr lang="zh-CN" altLang="en-US" sz="1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64" name="文本框 63"/>
          <p:cNvSpPr txBox="1"/>
          <p:nvPr/>
        </p:nvSpPr>
        <p:spPr>
          <a:xfrm>
            <a:off x="8245475" y="4540250"/>
            <a:ext cx="2711450" cy="33718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r>
              <a:rPr lang="en-US" altLang="zh-CN" sz="1600" b="1" dirty="0">
                <a:sym typeface="+mn-ea"/>
              </a:rPr>
              <a:t>MS</a:t>
            </a:r>
            <a:r>
              <a:rPr lang="zh-CN" altLang="en-US" sz="1600" b="1" dirty="0">
                <a:sym typeface="+mn-ea"/>
              </a:rPr>
              <a:t>纯韩面部五官整形中心</a:t>
            </a:r>
            <a:endParaRPr lang="zh-CN" altLang="en-US" sz="1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pic>
        <p:nvPicPr>
          <p:cNvPr id="65" name="图片 64" descr="名姝logo"/>
          <p:cNvPicPr>
            <a:picLocks noChangeAspect="1"/>
          </p:cNvPicPr>
          <p:nvPr/>
        </p:nvPicPr>
        <p:blipFill>
          <a:blip r:embed="rId1"/>
          <a:stretch>
            <a:fillRect/>
          </a:stretch>
        </p:blipFill>
        <p:spPr>
          <a:xfrm>
            <a:off x="462915" y="355600"/>
            <a:ext cx="2410460" cy="449580"/>
          </a:xfrm>
          <a:prstGeom prst="rect">
            <a:avLst/>
          </a:prstGeom>
        </p:spPr>
      </p:pic>
      <p:sp>
        <p:nvSpPr>
          <p:cNvPr id="66" name="文本框 65"/>
          <p:cNvSpPr txBox="1"/>
          <p:nvPr/>
        </p:nvSpPr>
        <p:spPr>
          <a:xfrm>
            <a:off x="9648825" y="6094095"/>
            <a:ext cx="2364105" cy="583565"/>
          </a:xfrm>
          <a:prstGeom prst="rect">
            <a:avLst/>
          </a:prstGeom>
          <a:noFill/>
        </p:spPr>
        <p:txBody>
          <a:bodyPr vert="horz" wrap="square" rtlCol="0">
            <a:spAutoFit/>
          </a:bodyPr>
          <a:p>
            <a:r>
              <a:rPr lang="en-US" altLang="zh-CN" sz="3200" b="1" dirty="0">
                <a:solidFill>
                  <a:srgbClr val="DBB665"/>
                </a:solidFill>
                <a:latin typeface="字魂58号-创中黑" panose="00000500000000000000" pitchFamily="2" charset="-122"/>
                <a:ea typeface="字魂58号-创中黑" panose="00000500000000000000" pitchFamily="2" charset="-122"/>
                <a:cs typeface="+mn-ea"/>
                <a:sym typeface="+mn-lt"/>
              </a:rPr>
              <a:t>MY </a:t>
            </a:r>
            <a:r>
              <a:rPr 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SERCET</a:t>
            </a:r>
            <a:endParaRPr lang="en-US" sz="32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sp>
        <p:nvSpPr>
          <p:cNvPr id="3" name="文本框 2"/>
          <p:cNvSpPr txBox="1"/>
          <p:nvPr/>
        </p:nvSpPr>
        <p:spPr>
          <a:xfrm>
            <a:off x="1176020" y="3409950"/>
            <a:ext cx="3010535" cy="10147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00000"/>
              </a:lnSpc>
            </a:pPr>
            <a:r>
              <a:rPr lang="en-US" altLang="zh-CN" sz="1000" dirty="0">
                <a:solidFill>
                  <a:schemeClr val="tx1">
                    <a:lumMod val="75000"/>
                    <a:lumOff val="25000"/>
                  </a:schemeClr>
                </a:solidFill>
                <a:latin typeface="字魂58号-创中黑" panose="00000500000000000000" pitchFamily="2" charset="-122"/>
                <a:ea typeface="字魂58号-创中黑" panose="00000500000000000000" pitchFamily="2" charset="-122"/>
              </a:rPr>
              <a:t>    </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名姝医美与欧洲抗衰老协会学习交流，成立</a:t>
            </a:r>
            <a:r>
              <a:rPr lang="en-US" altLang="zh-CN" sz="1000" dirty="0">
                <a:solidFill>
                  <a:schemeClr val="tx1">
                    <a:lumMod val="75000"/>
                    <a:lumOff val="25000"/>
                  </a:schemeClr>
                </a:solidFill>
                <a:latin typeface="字魂58号-创中黑" panose="00000500000000000000" pitchFamily="2" charset="-122"/>
                <a:ea typeface="字魂58号-创中黑" panose="00000500000000000000" pitchFamily="2" charset="-122"/>
              </a:rPr>
              <a:t>MS</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欧洲医学抗衰老中心，</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通过光电仪器、线性提升紧致肌肤，刺激胶原再生；通过肉毒、玻尿酸祛除面部皱纹；再利用中胚层产品补充肌肤所需养分及加速肌肤代谢能力，让肌肤实现年轻状态，摆脱生活压力、年龄增长等带来的衰老问题。</a:t>
            </a:r>
            <a:endPar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文本框 5"/>
          <p:cNvSpPr txBox="1"/>
          <p:nvPr/>
        </p:nvSpPr>
        <p:spPr>
          <a:xfrm>
            <a:off x="1176020" y="4786630"/>
            <a:ext cx="3010535" cy="86042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00000"/>
              </a:lnSpc>
            </a:pPr>
            <a:r>
              <a:rPr lang="en-US" altLang="zh-CN" sz="1000" dirty="0">
                <a:solidFill>
                  <a:schemeClr val="tx1">
                    <a:lumMod val="75000"/>
                    <a:lumOff val="25000"/>
                  </a:schemeClr>
                </a:solidFill>
                <a:latin typeface="字魂58号-创中黑" panose="00000500000000000000" pitchFamily="2" charset="-122"/>
                <a:ea typeface="字魂58号-创中黑" panose="00000500000000000000" pitchFamily="2" charset="-122"/>
              </a:rPr>
              <a:t>    </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现阶段医疗美肤已成为很多女性生活必备的一部分，微整形也是备受青睐，名姝特此成立微整形中心，采用目前最受宠的台湾微整形心得、技术及产品，开展线性提升、玻尿酸填充、胶原蛋白注射、</a:t>
            </a:r>
            <a:endPar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a:p>
            <a:pPr>
              <a:lnSpc>
                <a:spcPct val="100000"/>
              </a:lnSpc>
            </a:pP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肉毒素瘦身等非手术类整形项目。</a:t>
            </a:r>
            <a:endPar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50" name="文本框 49"/>
          <p:cNvSpPr txBox="1"/>
          <p:nvPr/>
        </p:nvSpPr>
        <p:spPr>
          <a:xfrm>
            <a:off x="8245475" y="4863465"/>
            <a:ext cx="3131185" cy="86042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00000"/>
              </a:lnSpc>
            </a:pPr>
            <a:r>
              <a:rPr lang="en-US" altLang="zh-CN" sz="1000" dirty="0">
                <a:solidFill>
                  <a:schemeClr val="tx1">
                    <a:lumMod val="75000"/>
                    <a:lumOff val="25000"/>
                  </a:schemeClr>
                </a:solidFill>
                <a:latin typeface="字魂58号-创中黑" panose="00000500000000000000" pitchFamily="2" charset="-122"/>
                <a:ea typeface="字魂58号-创中黑" panose="00000500000000000000" pitchFamily="2" charset="-122"/>
              </a:rPr>
              <a:t>    </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名姝医美针对对面部要求比较高，同时要求见效快、效果持久的顾客专门设立五官整形中心，在微整形的基础上增加眼部精雕、鼻部精雕、面部吸脂、面部脂肪填充、假体丰下巴等手术类项目，精细化、整体化对面部实现精雕细琢。</a:t>
            </a:r>
            <a:endPar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51" name="文本框 50"/>
          <p:cNvSpPr txBox="1"/>
          <p:nvPr/>
        </p:nvSpPr>
        <p:spPr>
          <a:xfrm>
            <a:off x="8245475" y="2000885"/>
            <a:ext cx="3131185" cy="10147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00000"/>
              </a:lnSpc>
            </a:pP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爱美是女人的天性，孕育是女人最伟大的使命，但往往经历孕产的女性都回伴随着疤痕、面部松弛下垂、腰腹部脂肪堆积、松弛，形体严重变形及私密保养问题；名姝产后修复中心是专门为产后女性解决孕产带来的形体走样及再造设立，主要项目有：吸脂塑形、祛疤、面部紧致提升、私密整形等。</a:t>
            </a:r>
            <a:endPar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5" name="文本框 4"/>
          <p:cNvSpPr txBox="1"/>
          <p:nvPr/>
        </p:nvSpPr>
        <p:spPr>
          <a:xfrm>
            <a:off x="5393055" y="4786630"/>
            <a:ext cx="1767840" cy="33718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r>
              <a:rPr lang="en-US" altLang="zh-CN" sz="1600" b="1" dirty="0">
                <a:sym typeface="+mn-ea"/>
              </a:rPr>
              <a:t>MS</a:t>
            </a:r>
            <a:r>
              <a:rPr lang="zh-CN" altLang="en-US" sz="1600" b="1" dirty="0">
                <a:sym typeface="+mn-ea"/>
              </a:rPr>
              <a:t>痤疮治疗中心</a:t>
            </a:r>
            <a:endParaRPr lang="zh-CN" altLang="en-US" sz="1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48" name="文本框 47"/>
          <p:cNvSpPr txBox="1"/>
          <p:nvPr/>
        </p:nvSpPr>
        <p:spPr>
          <a:xfrm>
            <a:off x="4738370" y="5128895"/>
            <a:ext cx="3131185" cy="3987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00000"/>
              </a:lnSpc>
            </a:pPr>
            <a:r>
              <a:rPr lang="en-US" altLang="zh-CN" sz="1000" dirty="0">
                <a:solidFill>
                  <a:schemeClr val="tx1">
                    <a:lumMod val="75000"/>
                    <a:lumOff val="25000"/>
                  </a:schemeClr>
                </a:solidFill>
                <a:latin typeface="字魂58号-创中黑" panose="00000500000000000000" pitchFamily="2" charset="-122"/>
                <a:ea typeface="字魂58号-创中黑" panose="00000500000000000000" pitchFamily="2" charset="-122"/>
              </a:rPr>
              <a:t>    </a:t>
            </a:r>
            <a:r>
              <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rPr>
              <a:t>根据痤疮的发病机制，控制痤疮丙酸的繁殖、皮脂腺的分泌、调节体内激素水平，减轻炎症，</a:t>
            </a:r>
            <a:endParaRPr lang="zh-CN" altLang="en-US" sz="10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linds(horizontal)">
                                      <p:cBhvr>
                                        <p:cTn id="34" dur="500"/>
                                        <p:tgtEl>
                                          <p:spTgt spid="30"/>
                                        </p:tgtEl>
                                      </p:cBhvr>
                                    </p:animEffect>
                                  </p:childTnLst>
                                </p:cTn>
                              </p:par>
                              <p:par>
                                <p:cTn id="35" presetID="3"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par>
                                <p:cTn id="38" presetID="3" presetClass="entr" presetSubtype="1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blinds(horizontal)">
                                      <p:cBhvr>
                                        <p:cTn id="40" dur="500"/>
                                        <p:tgtEl>
                                          <p:spTgt spid="38"/>
                                        </p:tgtEl>
                                      </p:cBhvr>
                                    </p:animEffect>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p:tgtEl>
                                          <p:spTgt spid="46"/>
                                        </p:tgtEl>
                                        <p:attrNameLst>
                                          <p:attrName>ppt_y</p:attrName>
                                        </p:attrNameLst>
                                      </p:cBhvr>
                                      <p:tavLst>
                                        <p:tav tm="0">
                                          <p:val>
                                            <p:strVal val="#ppt_y+#ppt_h*1.125000"/>
                                          </p:val>
                                        </p:tav>
                                        <p:tav tm="100000">
                                          <p:val>
                                            <p:strVal val="#ppt_y"/>
                                          </p:val>
                                        </p:tav>
                                      </p:tavLst>
                                    </p:anim>
                                    <p:animEffect transition="in" filter="wipe(up)">
                                      <p:cBhvr>
                                        <p:cTn id="45" dur="500"/>
                                        <p:tgtEl>
                                          <p:spTgt spid="46"/>
                                        </p:tgtEl>
                                      </p:cBhvr>
                                    </p:animEffect>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p:tgtEl>
                                          <p:spTgt spid="47"/>
                                        </p:tgtEl>
                                        <p:attrNameLst>
                                          <p:attrName>ppt_y</p:attrName>
                                        </p:attrNameLst>
                                      </p:cBhvr>
                                      <p:tavLst>
                                        <p:tav tm="0">
                                          <p:val>
                                            <p:strVal val="#ppt_y+#ppt_h*1.125000"/>
                                          </p:val>
                                        </p:tav>
                                        <p:tav tm="100000">
                                          <p:val>
                                            <p:strVal val="#ppt_y"/>
                                          </p:val>
                                        </p:tav>
                                      </p:tavLst>
                                    </p:anim>
                                    <p:animEffect transition="in" filter="wipe(up)">
                                      <p:cBhvr>
                                        <p:cTn id="50" dur="500"/>
                                        <p:tgtEl>
                                          <p:spTgt spid="47"/>
                                        </p:tgtEl>
                                      </p:cBhvr>
                                    </p:animEffect>
                                  </p:childTnLst>
                                </p:cTn>
                              </p:par>
                            </p:childTnLst>
                          </p:cTn>
                        </p:par>
                        <p:par>
                          <p:cTn id="51" fill="hold">
                            <p:stCondLst>
                              <p:cond delay="1500"/>
                            </p:stCondLst>
                            <p:childTnLst>
                              <p:par>
                                <p:cTn id="52" presetID="12" presetClass="entr" presetSubtype="4"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p:tgtEl>
                                          <p:spTgt spid="49"/>
                                        </p:tgtEl>
                                        <p:attrNameLst>
                                          <p:attrName>ppt_y</p:attrName>
                                        </p:attrNameLst>
                                      </p:cBhvr>
                                      <p:tavLst>
                                        <p:tav tm="0">
                                          <p:val>
                                            <p:strVal val="#ppt_y+#ppt_h*1.125000"/>
                                          </p:val>
                                        </p:tav>
                                        <p:tav tm="100000">
                                          <p:val>
                                            <p:strVal val="#ppt_y"/>
                                          </p:val>
                                        </p:tav>
                                      </p:tavLst>
                                    </p:anim>
                                    <p:animEffect transition="in" filter="wipe(up)">
                                      <p:cBhvr>
                                        <p:cTn id="55" dur="500"/>
                                        <p:tgtEl>
                                          <p:spTgt spid="49"/>
                                        </p:tgtEl>
                                      </p:cBhvr>
                                    </p:animEffect>
                                  </p:childTnLst>
                                </p:cTn>
                              </p:par>
                            </p:childTnLst>
                          </p:cTn>
                        </p:par>
                        <p:par>
                          <p:cTn id="56" fill="hold">
                            <p:stCondLst>
                              <p:cond delay="2000"/>
                            </p:stCondLst>
                            <p:childTnLst>
                              <p:par>
                                <p:cTn id="57" presetID="12" presetClass="entr" presetSubtype="4"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p:tgtEl>
                                          <p:spTgt spid="2"/>
                                        </p:tgtEl>
                                        <p:attrNameLst>
                                          <p:attrName>ppt_y</p:attrName>
                                        </p:attrNameLst>
                                      </p:cBhvr>
                                      <p:tavLst>
                                        <p:tav tm="0">
                                          <p:val>
                                            <p:strVal val="#ppt_y+#ppt_h*1.125000"/>
                                          </p:val>
                                        </p:tav>
                                        <p:tav tm="100000">
                                          <p:val>
                                            <p:strVal val="#ppt_y"/>
                                          </p:val>
                                        </p:tav>
                                      </p:tavLst>
                                    </p:anim>
                                    <p:animEffect transition="in" filter="wipe(up)">
                                      <p:cBhvr>
                                        <p:cTn id="60" dur="500"/>
                                        <p:tgtEl>
                                          <p:spTgt spid="2"/>
                                        </p:tgtEl>
                                      </p:cBhvr>
                                    </p:animEffect>
                                  </p:childTnLst>
                                </p:cTn>
                              </p:par>
                            </p:childTnLst>
                          </p:cTn>
                        </p:par>
                        <p:par>
                          <p:cTn id="61" fill="hold">
                            <p:stCondLst>
                              <p:cond delay="2500"/>
                            </p:stCondLst>
                            <p:childTnLst>
                              <p:par>
                                <p:cTn id="62" presetID="12" presetClass="entr" presetSubtype="4"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cBhvr additive="base">
                                        <p:cTn id="64" dur="500"/>
                                        <p:tgtEl>
                                          <p:spTgt spid="58"/>
                                        </p:tgtEl>
                                        <p:attrNameLst>
                                          <p:attrName>ppt_y</p:attrName>
                                        </p:attrNameLst>
                                      </p:cBhvr>
                                      <p:tavLst>
                                        <p:tav tm="0">
                                          <p:val>
                                            <p:strVal val="#ppt_y+#ppt_h*1.125000"/>
                                          </p:val>
                                        </p:tav>
                                        <p:tav tm="100000">
                                          <p:val>
                                            <p:strVal val="#ppt_y"/>
                                          </p:val>
                                        </p:tav>
                                      </p:tavLst>
                                    </p:anim>
                                    <p:animEffect transition="in" filter="wipe(up)">
                                      <p:cBhvr>
                                        <p:cTn id="65" dur="500"/>
                                        <p:tgtEl>
                                          <p:spTgt spid="58"/>
                                        </p:tgtEl>
                                      </p:cBhvr>
                                    </p:animEffect>
                                  </p:childTnLst>
                                </p:cTn>
                              </p:par>
                            </p:childTnLst>
                          </p:cTn>
                        </p:par>
                        <p:par>
                          <p:cTn id="66" fill="hold">
                            <p:stCondLst>
                              <p:cond delay="3000"/>
                            </p:stCondLst>
                            <p:childTnLst>
                              <p:par>
                                <p:cTn id="67" presetID="12" presetClass="entr" presetSubtype="4"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p:tgtEl>
                                          <p:spTgt spid="60"/>
                                        </p:tgtEl>
                                        <p:attrNameLst>
                                          <p:attrName>ppt_y</p:attrName>
                                        </p:attrNameLst>
                                      </p:cBhvr>
                                      <p:tavLst>
                                        <p:tav tm="0">
                                          <p:val>
                                            <p:strVal val="#ppt_y+#ppt_h*1.125000"/>
                                          </p:val>
                                        </p:tav>
                                        <p:tav tm="100000">
                                          <p:val>
                                            <p:strVal val="#ppt_y"/>
                                          </p:val>
                                        </p:tav>
                                      </p:tavLst>
                                    </p:anim>
                                    <p:animEffect transition="in" filter="wipe(up)">
                                      <p:cBhvr>
                                        <p:cTn id="70" dur="500"/>
                                        <p:tgtEl>
                                          <p:spTgt spid="60"/>
                                        </p:tgtEl>
                                      </p:cBhvr>
                                    </p:animEffect>
                                  </p:childTnLst>
                                </p:cTn>
                              </p:par>
                            </p:childTnLst>
                          </p:cTn>
                        </p:par>
                        <p:par>
                          <p:cTn id="71" fill="hold">
                            <p:stCondLst>
                              <p:cond delay="3500"/>
                            </p:stCondLst>
                            <p:childTnLst>
                              <p:par>
                                <p:cTn id="72" presetID="12" presetClass="entr" presetSubtype="4"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additive="base">
                                        <p:cTn id="74" dur="500"/>
                                        <p:tgtEl>
                                          <p:spTgt spid="61"/>
                                        </p:tgtEl>
                                        <p:attrNameLst>
                                          <p:attrName>ppt_y</p:attrName>
                                        </p:attrNameLst>
                                      </p:cBhvr>
                                      <p:tavLst>
                                        <p:tav tm="0">
                                          <p:val>
                                            <p:strVal val="#ppt_y+#ppt_h*1.125000"/>
                                          </p:val>
                                        </p:tav>
                                        <p:tav tm="100000">
                                          <p:val>
                                            <p:strVal val="#ppt_y"/>
                                          </p:val>
                                        </p:tav>
                                      </p:tavLst>
                                    </p:anim>
                                    <p:animEffect transition="in" filter="wipe(up)">
                                      <p:cBhvr>
                                        <p:cTn id="75" dur="500"/>
                                        <p:tgtEl>
                                          <p:spTgt spid="61"/>
                                        </p:tgtEl>
                                      </p:cBhvr>
                                    </p:animEffect>
                                  </p:childTnLst>
                                </p:cTn>
                              </p:par>
                            </p:childTnLst>
                          </p:cTn>
                        </p:par>
                        <p:par>
                          <p:cTn id="76" fill="hold">
                            <p:stCondLst>
                              <p:cond delay="4000"/>
                            </p:stCondLst>
                            <p:childTnLst>
                              <p:par>
                                <p:cTn id="77" presetID="12" presetClass="entr" presetSubtype="4"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p:tgtEl>
                                          <p:spTgt spid="62"/>
                                        </p:tgtEl>
                                        <p:attrNameLst>
                                          <p:attrName>ppt_y</p:attrName>
                                        </p:attrNameLst>
                                      </p:cBhvr>
                                      <p:tavLst>
                                        <p:tav tm="0">
                                          <p:val>
                                            <p:strVal val="#ppt_y+#ppt_h*1.125000"/>
                                          </p:val>
                                        </p:tav>
                                        <p:tav tm="100000">
                                          <p:val>
                                            <p:strVal val="#ppt_y"/>
                                          </p:val>
                                        </p:tav>
                                      </p:tavLst>
                                    </p:anim>
                                    <p:animEffect transition="in" filter="wipe(up)">
                                      <p:cBhvr>
                                        <p:cTn id="80" dur="500"/>
                                        <p:tgtEl>
                                          <p:spTgt spid="62"/>
                                        </p:tgtEl>
                                      </p:cBhvr>
                                    </p:animEffect>
                                  </p:childTnLst>
                                </p:cTn>
                              </p:par>
                            </p:childTnLst>
                          </p:cTn>
                        </p:par>
                        <p:par>
                          <p:cTn id="81" fill="hold">
                            <p:stCondLst>
                              <p:cond delay="4500"/>
                            </p:stCondLst>
                            <p:childTnLst>
                              <p:par>
                                <p:cTn id="82" presetID="1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p:tgtEl>
                                          <p:spTgt spid="64"/>
                                        </p:tgtEl>
                                        <p:attrNameLst>
                                          <p:attrName>ppt_y</p:attrName>
                                        </p:attrNameLst>
                                      </p:cBhvr>
                                      <p:tavLst>
                                        <p:tav tm="0">
                                          <p:val>
                                            <p:strVal val="#ppt_y+#ppt_h*1.125000"/>
                                          </p:val>
                                        </p:tav>
                                        <p:tav tm="100000">
                                          <p:val>
                                            <p:strVal val="#ppt_y"/>
                                          </p:val>
                                        </p:tav>
                                      </p:tavLst>
                                    </p:anim>
                                    <p:animEffect transition="in" filter="wipe(up)">
                                      <p:cBhvr>
                                        <p:cTn id="85" dur="500"/>
                                        <p:tgtEl>
                                          <p:spTgt spid="6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additive="base">
                                        <p:cTn id="90" dur="500" fill="hold"/>
                                        <p:tgtEl>
                                          <p:spTgt spid="66"/>
                                        </p:tgtEl>
                                        <p:attrNameLst>
                                          <p:attrName>ppt_x</p:attrName>
                                        </p:attrNameLst>
                                      </p:cBhvr>
                                      <p:tavLst>
                                        <p:tav tm="0">
                                          <p:val>
                                            <p:strVal val="#ppt_x"/>
                                          </p:val>
                                        </p:tav>
                                        <p:tav tm="100000">
                                          <p:val>
                                            <p:strVal val="#ppt_x"/>
                                          </p:val>
                                        </p:tav>
                                      </p:tavLst>
                                    </p:anim>
                                    <p:anim calcmode="lin" valueType="num">
                                      <p:cBhvr additive="base">
                                        <p:cTn id="91" dur="500" fill="hold"/>
                                        <p:tgtEl>
                                          <p:spTgt spid="66"/>
                                        </p:tgtEl>
                                        <p:attrNameLst>
                                          <p:attrName>ppt_y</p:attrName>
                                        </p:attrNameLst>
                                      </p:cBhvr>
                                      <p:tavLst>
                                        <p:tav tm="0">
                                          <p:val>
                                            <p:strVal val="1+#ppt_h/2"/>
                                          </p:val>
                                        </p:tav>
                                        <p:tav tm="100000">
                                          <p:val>
                                            <p:strVal val="#ppt_y"/>
                                          </p:val>
                                        </p:tav>
                                      </p:tavLst>
                                    </p:anim>
                                  </p:childTnLst>
                                </p:cTn>
                              </p:par>
                            </p:childTnLst>
                          </p:cTn>
                        </p:par>
                        <p:par>
                          <p:cTn id="92" fill="hold">
                            <p:stCondLst>
                              <p:cond delay="500"/>
                            </p:stCondLst>
                            <p:childTnLst>
                              <p:par>
                                <p:cTn id="93" presetID="12" presetClass="entr" presetSubtype="4" fill="hold" grpId="0" nodeType="afterEffect">
                                  <p:stCondLst>
                                    <p:cond delay="0"/>
                                  </p:stCondLst>
                                  <p:childTnLst>
                                    <p:set>
                                      <p:cBhvr>
                                        <p:cTn id="94" dur="1" fill="hold">
                                          <p:stCondLst>
                                            <p:cond delay="0"/>
                                          </p:stCondLst>
                                        </p:cTn>
                                        <p:tgtEl>
                                          <p:spTgt spid="3"/>
                                        </p:tgtEl>
                                        <p:attrNameLst>
                                          <p:attrName>style.visibility</p:attrName>
                                        </p:attrNameLst>
                                      </p:cBhvr>
                                      <p:to>
                                        <p:strVal val="visible"/>
                                      </p:to>
                                    </p:set>
                                    <p:anim calcmode="lin" valueType="num">
                                      <p:cBhvr additive="base">
                                        <p:cTn id="95" dur="500"/>
                                        <p:tgtEl>
                                          <p:spTgt spid="3"/>
                                        </p:tgtEl>
                                        <p:attrNameLst>
                                          <p:attrName>ppt_y</p:attrName>
                                        </p:attrNameLst>
                                      </p:cBhvr>
                                      <p:tavLst>
                                        <p:tav tm="0">
                                          <p:val>
                                            <p:strVal val="#ppt_y+#ppt_h*1.125000"/>
                                          </p:val>
                                        </p:tav>
                                        <p:tav tm="100000">
                                          <p:val>
                                            <p:strVal val="#ppt_y"/>
                                          </p:val>
                                        </p:tav>
                                      </p:tavLst>
                                    </p:anim>
                                    <p:animEffect transition="in" filter="wipe(up)">
                                      <p:cBhvr>
                                        <p:cTn id="96" dur="500"/>
                                        <p:tgtEl>
                                          <p:spTgt spid="3"/>
                                        </p:tgtEl>
                                      </p:cBhvr>
                                    </p:animEffect>
                                  </p:childTnLst>
                                </p:cTn>
                              </p:par>
                            </p:childTnLst>
                          </p:cTn>
                        </p:par>
                        <p:par>
                          <p:cTn id="97" fill="hold">
                            <p:stCondLst>
                              <p:cond delay="1000"/>
                            </p:stCondLst>
                            <p:childTnLst>
                              <p:par>
                                <p:cTn id="98" presetID="12" presetClass="entr" presetSubtype="4"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additive="base">
                                        <p:cTn id="100" dur="500"/>
                                        <p:tgtEl>
                                          <p:spTgt spid="6"/>
                                        </p:tgtEl>
                                        <p:attrNameLst>
                                          <p:attrName>ppt_y</p:attrName>
                                        </p:attrNameLst>
                                      </p:cBhvr>
                                      <p:tavLst>
                                        <p:tav tm="0">
                                          <p:val>
                                            <p:strVal val="#ppt_y+#ppt_h*1.125000"/>
                                          </p:val>
                                        </p:tav>
                                        <p:tav tm="100000">
                                          <p:val>
                                            <p:strVal val="#ppt_y"/>
                                          </p:val>
                                        </p:tav>
                                      </p:tavLst>
                                    </p:anim>
                                    <p:animEffect transition="in" filter="wipe(up)">
                                      <p:cBhvr>
                                        <p:cTn id="101" dur="500"/>
                                        <p:tgtEl>
                                          <p:spTgt spid="6"/>
                                        </p:tgtEl>
                                      </p:cBhvr>
                                    </p:animEffect>
                                  </p:childTnLst>
                                </p:cTn>
                              </p:par>
                            </p:childTnLst>
                          </p:cTn>
                        </p:par>
                        <p:par>
                          <p:cTn id="102" fill="hold">
                            <p:stCondLst>
                              <p:cond delay="1500"/>
                            </p:stCondLst>
                            <p:childTnLst>
                              <p:par>
                                <p:cTn id="103" presetID="12" presetClass="entr" presetSubtype="4"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additive="base">
                                        <p:cTn id="105" dur="500"/>
                                        <p:tgtEl>
                                          <p:spTgt spid="50"/>
                                        </p:tgtEl>
                                        <p:attrNameLst>
                                          <p:attrName>ppt_y</p:attrName>
                                        </p:attrNameLst>
                                      </p:cBhvr>
                                      <p:tavLst>
                                        <p:tav tm="0">
                                          <p:val>
                                            <p:strVal val="#ppt_y+#ppt_h*1.125000"/>
                                          </p:val>
                                        </p:tav>
                                        <p:tav tm="100000">
                                          <p:val>
                                            <p:strVal val="#ppt_y"/>
                                          </p:val>
                                        </p:tav>
                                      </p:tavLst>
                                    </p:anim>
                                    <p:animEffect transition="in" filter="wipe(up)">
                                      <p:cBhvr>
                                        <p:cTn id="106" dur="500"/>
                                        <p:tgtEl>
                                          <p:spTgt spid="50"/>
                                        </p:tgtEl>
                                      </p:cBhvr>
                                    </p:animEffect>
                                  </p:childTnLst>
                                </p:cTn>
                              </p:par>
                            </p:childTnLst>
                          </p:cTn>
                        </p:par>
                        <p:par>
                          <p:cTn id="107" fill="hold">
                            <p:stCondLst>
                              <p:cond delay="2000"/>
                            </p:stCondLst>
                            <p:childTnLst>
                              <p:par>
                                <p:cTn id="108" presetID="12" presetClass="entr" presetSubtype="4" fill="hold" grpId="0" nodeType="afterEffect">
                                  <p:stCondLst>
                                    <p:cond delay="0"/>
                                  </p:stCondLst>
                                  <p:childTnLst>
                                    <p:set>
                                      <p:cBhvr>
                                        <p:cTn id="109" dur="1" fill="hold">
                                          <p:stCondLst>
                                            <p:cond delay="0"/>
                                          </p:stCondLst>
                                        </p:cTn>
                                        <p:tgtEl>
                                          <p:spTgt spid="51"/>
                                        </p:tgtEl>
                                        <p:attrNameLst>
                                          <p:attrName>style.visibility</p:attrName>
                                        </p:attrNameLst>
                                      </p:cBhvr>
                                      <p:to>
                                        <p:strVal val="visible"/>
                                      </p:to>
                                    </p:set>
                                    <p:anim calcmode="lin" valueType="num">
                                      <p:cBhvr additive="base">
                                        <p:cTn id="110" dur="500"/>
                                        <p:tgtEl>
                                          <p:spTgt spid="51"/>
                                        </p:tgtEl>
                                        <p:attrNameLst>
                                          <p:attrName>ppt_y</p:attrName>
                                        </p:attrNameLst>
                                      </p:cBhvr>
                                      <p:tavLst>
                                        <p:tav tm="0">
                                          <p:val>
                                            <p:strVal val="#ppt_y+#ppt_h*1.125000"/>
                                          </p:val>
                                        </p:tav>
                                        <p:tav tm="100000">
                                          <p:val>
                                            <p:strVal val="#ppt_y"/>
                                          </p:val>
                                        </p:tav>
                                      </p:tavLst>
                                    </p:anim>
                                    <p:animEffect transition="in" filter="wipe(up)">
                                      <p:cBhvr>
                                        <p:cTn id="111" dur="500"/>
                                        <p:tgtEl>
                                          <p:spTgt spid="51"/>
                                        </p:tgtEl>
                                      </p:cBhvr>
                                    </p:animEffect>
                                  </p:childTnLst>
                                </p:cTn>
                              </p:par>
                            </p:childTnLst>
                          </p:cTn>
                        </p:par>
                        <p:par>
                          <p:cTn id="112" fill="hold">
                            <p:stCondLst>
                              <p:cond delay="2500"/>
                            </p:stCondLst>
                            <p:childTnLst>
                              <p:par>
                                <p:cTn id="113" presetID="12" presetClass="entr" presetSubtype="4" fill="hold" grpId="0"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additive="base">
                                        <p:cTn id="115" dur="500"/>
                                        <p:tgtEl>
                                          <p:spTgt spid="5"/>
                                        </p:tgtEl>
                                        <p:attrNameLst>
                                          <p:attrName>ppt_y</p:attrName>
                                        </p:attrNameLst>
                                      </p:cBhvr>
                                      <p:tavLst>
                                        <p:tav tm="0">
                                          <p:val>
                                            <p:strVal val="#ppt_y+#ppt_h*1.125000"/>
                                          </p:val>
                                        </p:tav>
                                        <p:tav tm="100000">
                                          <p:val>
                                            <p:strVal val="#ppt_y"/>
                                          </p:val>
                                        </p:tav>
                                      </p:tavLst>
                                    </p:anim>
                                    <p:animEffect transition="in" filter="wipe(up)">
                                      <p:cBhvr>
                                        <p:cTn id="116" dur="500"/>
                                        <p:tgtEl>
                                          <p:spTgt spid="5"/>
                                        </p:tgtEl>
                                      </p:cBhvr>
                                    </p:animEffect>
                                  </p:childTnLst>
                                </p:cTn>
                              </p:par>
                            </p:childTnLst>
                          </p:cTn>
                        </p:par>
                        <p:par>
                          <p:cTn id="117" fill="hold">
                            <p:stCondLst>
                              <p:cond delay="3000"/>
                            </p:stCondLst>
                            <p:childTnLst>
                              <p:par>
                                <p:cTn id="118" presetID="12" presetClass="entr" presetSubtype="4"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 calcmode="lin" valueType="num">
                                      <p:cBhvr additive="base">
                                        <p:cTn id="120" dur="500"/>
                                        <p:tgtEl>
                                          <p:spTgt spid="48"/>
                                        </p:tgtEl>
                                        <p:attrNameLst>
                                          <p:attrName>ppt_y</p:attrName>
                                        </p:attrNameLst>
                                      </p:cBhvr>
                                      <p:tavLst>
                                        <p:tav tm="0">
                                          <p:val>
                                            <p:strVal val="#ppt_y+#ppt_h*1.125000"/>
                                          </p:val>
                                        </p:tav>
                                        <p:tav tm="100000">
                                          <p:val>
                                            <p:strVal val="#ppt_y"/>
                                          </p:val>
                                        </p:tav>
                                      </p:tavLst>
                                    </p:anim>
                                    <p:animEffect transition="in" filter="wipe(up)">
                                      <p:cBhvr>
                                        <p:cTn id="1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6" grpId="0" bldLvl="0"/>
      <p:bldP spid="47" grpId="0" bldLvl="0"/>
      <p:bldP spid="49" grpId="0" bldLvl="0"/>
      <p:bldP spid="2" grpId="0" bldLvl="0"/>
      <p:bldP spid="58" grpId="0" bldLvl="0"/>
      <p:bldP spid="60" grpId="0" bldLvl="0"/>
      <p:bldP spid="61" grpId="0" bldLvl="0"/>
      <p:bldP spid="62" grpId="0" bldLvl="0"/>
      <p:bldP spid="64" grpId="0" bldLvl="0"/>
      <p:bldP spid="66" grpId="0"/>
      <p:bldP spid="3" grpId="0" bldLvl="0"/>
      <p:bldP spid="6" grpId="0" bldLvl="0"/>
      <p:bldP spid="50" grpId="0" bldLvl="0"/>
      <p:bldP spid="51" grpId="0" bldLvl="0"/>
      <p:bldP spid="5" grpId="0" bldLvl="0"/>
      <p:bldP spid="48"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65125"/>
            <a:ext cx="395605" cy="440055"/>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图片 64" descr="名姝logo"/>
          <p:cNvPicPr>
            <a:picLocks noChangeAspect="1"/>
          </p:cNvPicPr>
          <p:nvPr/>
        </p:nvPicPr>
        <p:blipFill>
          <a:blip r:embed="rId1"/>
          <a:stretch>
            <a:fillRect/>
          </a:stretch>
        </p:blipFill>
        <p:spPr>
          <a:xfrm>
            <a:off x="462915" y="355600"/>
            <a:ext cx="2410460" cy="449580"/>
          </a:xfrm>
          <a:prstGeom prst="rect">
            <a:avLst/>
          </a:prstGeom>
        </p:spPr>
      </p:pic>
      <p:sp>
        <p:nvSpPr>
          <p:cNvPr id="66" name="文本框 65"/>
          <p:cNvSpPr txBox="1"/>
          <p:nvPr/>
        </p:nvSpPr>
        <p:spPr>
          <a:xfrm>
            <a:off x="9648825" y="6094095"/>
            <a:ext cx="2364105" cy="583565"/>
          </a:xfrm>
          <a:prstGeom prst="rect">
            <a:avLst/>
          </a:prstGeom>
          <a:noFill/>
        </p:spPr>
        <p:txBody>
          <a:bodyPr vert="horz" wrap="square" rtlCol="0">
            <a:spAutoFit/>
          </a:bodyPr>
          <a:p>
            <a:r>
              <a:rPr lang="en-US" altLang="zh-CN" sz="3200" b="1" dirty="0">
                <a:solidFill>
                  <a:srgbClr val="DBB665"/>
                </a:solidFill>
                <a:latin typeface="字魂58号-创中黑" panose="00000500000000000000" pitchFamily="2" charset="-122"/>
                <a:ea typeface="字魂58号-创中黑" panose="00000500000000000000" pitchFamily="2" charset="-122"/>
                <a:cs typeface="+mn-ea"/>
                <a:sym typeface="+mn-lt"/>
              </a:rPr>
              <a:t>MY </a:t>
            </a:r>
            <a:r>
              <a:rPr lang="en-US" sz="3200" b="1" dirty="0">
                <a:solidFill>
                  <a:srgbClr val="DBB665"/>
                </a:solidFill>
                <a:latin typeface="字魂58号-创中黑" panose="00000500000000000000" pitchFamily="2" charset="-122"/>
                <a:ea typeface="字魂58号-创中黑" panose="00000500000000000000" pitchFamily="2" charset="-122"/>
                <a:cs typeface="+mn-ea"/>
                <a:sym typeface="+mn-lt"/>
              </a:rPr>
              <a:t>SERCET</a:t>
            </a:r>
            <a:endParaRPr lang="en-US" sz="3200" b="1" dirty="0">
              <a:solidFill>
                <a:srgbClr val="DBB665"/>
              </a:solidFill>
              <a:latin typeface="字魂58号-创中黑" panose="00000500000000000000" pitchFamily="2" charset="-122"/>
              <a:ea typeface="字魂58号-创中黑" panose="00000500000000000000" pitchFamily="2" charset="-122"/>
              <a:cs typeface="+mn-ea"/>
              <a:sym typeface="+mn-lt"/>
            </a:endParaRPr>
          </a:p>
        </p:txBody>
      </p:sp>
      <p:graphicFrame>
        <p:nvGraphicFramePr>
          <p:cNvPr id="57" name="表格 56"/>
          <p:cNvGraphicFramePr/>
          <p:nvPr>
            <p:custDataLst>
              <p:tags r:id="rId2"/>
            </p:custDataLst>
          </p:nvPr>
        </p:nvGraphicFramePr>
        <p:xfrm>
          <a:off x="4970780" y="2065020"/>
          <a:ext cx="6201410" cy="3437890"/>
        </p:xfrm>
        <a:graphic>
          <a:graphicData uri="http://schemas.openxmlformats.org/drawingml/2006/table">
            <a:tbl>
              <a:tblPr firstRow="1" bandRow="1">
                <a:tableStyleId>{5C22544A-7EE6-4342-B048-85BDC9FD1C3A}</a:tableStyleId>
              </a:tblPr>
              <a:tblGrid>
                <a:gridCol w="1922145"/>
                <a:gridCol w="4279265"/>
              </a:tblGrid>
              <a:tr h="323215">
                <a:tc>
                  <a:txBody>
                    <a:bodyPr/>
                    <a:p>
                      <a:pPr algn="ctr">
                        <a:lnSpc>
                          <a:spcPct val="150000"/>
                        </a:lnSpc>
                      </a:pPr>
                      <a:r>
                        <a:rPr lang="zh-CN" altLang="en-US" sz="1200" kern="100" dirty="0">
                          <a:solidFill>
                            <a:schemeClr val="bg1"/>
                          </a:solidFill>
                          <a:effectLst/>
                          <a:latin typeface="微软雅黑" panose="020B0503020204020204" charset="-122"/>
                          <a:ea typeface="微软雅黑" panose="020B0503020204020204" charset="-122"/>
                          <a:cs typeface="微软雅黑" panose="020B0503020204020204" charset="-122"/>
                        </a:rPr>
                        <a:t>职位</a:t>
                      </a:r>
                      <a:r>
                        <a:rPr lang="zh-CN" altLang="en-US" sz="1200" kern="100" dirty="0">
                          <a:solidFill>
                            <a:schemeClr val="bg1"/>
                          </a:solidFill>
                          <a:effectLst/>
                          <a:latin typeface="微软雅黑" panose="020B0503020204020204" charset="-122"/>
                          <a:ea typeface="微软雅黑" panose="020B0503020204020204" charset="-122"/>
                          <a:cs typeface="微软雅黑" panose="020B0503020204020204" charset="-122"/>
                        </a:rPr>
                        <a:t>名称</a:t>
                      </a:r>
                      <a:endParaRPr lang="zh-CN" altLang="en-US" sz="1200" kern="100" dirty="0">
                        <a:solidFill>
                          <a:schemeClr val="bg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nchorCtr="0">
                    <a:solidFill>
                      <a:srgbClr val="DBB665"/>
                    </a:solidFill>
                  </a:tcPr>
                </a:tc>
                <a:tc>
                  <a:txBody>
                    <a:bodyPr/>
                    <a:p>
                      <a:pPr algn="ctr">
                        <a:lnSpc>
                          <a:spcPct val="150000"/>
                        </a:lnSpc>
                      </a:pPr>
                      <a:r>
                        <a:rPr lang="zh-CN" altLang="en-US" sz="1200" kern="100" dirty="0">
                          <a:solidFill>
                            <a:schemeClr val="bg1"/>
                          </a:solidFill>
                          <a:effectLst/>
                          <a:latin typeface="微软雅黑" panose="020B0503020204020204" charset="-122"/>
                          <a:ea typeface="微软雅黑" panose="020B0503020204020204" charset="-122"/>
                          <a:cs typeface="微软雅黑" panose="020B0503020204020204" charset="-122"/>
                        </a:rPr>
                        <a:t>职位简介</a:t>
                      </a:r>
                      <a:endParaRPr lang="zh-CN" altLang="en-US" sz="1200" kern="100" dirty="0">
                        <a:solidFill>
                          <a:schemeClr val="bg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nchorCtr="0">
                    <a:solidFill>
                      <a:srgbClr val="DBB665"/>
                    </a:solidFill>
                  </a:tcPr>
                </a:tc>
              </a:tr>
              <a:tr h="323850">
                <a:tc>
                  <a:txBody>
                    <a:bodyPr/>
                    <a:p>
                      <a:pPr algn="ctr"/>
                      <a:r>
                        <a:rPr lang="zh-CN"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整形外科</a:t>
                      </a:r>
                      <a:r>
                        <a:rPr lang="zh-CN"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住院医生</a:t>
                      </a:r>
                      <a:endParaRPr lang="zh-CN"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nchorCtr="0">
                    <a:solidFill>
                      <a:srgbClr val="DBB665"/>
                    </a:solidFill>
                  </a:tcPr>
                </a:tc>
                <a:tc>
                  <a:txBody>
                    <a:bodyPr/>
                    <a:p>
                      <a:pPr algn="l">
                        <a:lnSpc>
                          <a:spcPct val="150000"/>
                        </a:lnSpc>
                      </a:pPr>
                      <a:r>
                        <a:rPr lang="zh-CN" sz="1200" kern="100" dirty="0">
                          <a:solidFill>
                            <a:schemeClr val="bg1"/>
                          </a:solidFill>
                          <a:effectLst/>
                          <a:latin typeface="微软雅黑" panose="020B0503020204020204" charset="-122"/>
                          <a:ea typeface="微软雅黑" panose="020B0503020204020204" charset="-122"/>
                          <a:cs typeface="微软雅黑" panose="020B0503020204020204" charset="-122"/>
                        </a:rPr>
                        <a:t>基本功扎实，操作规范、手法细腻，有较好的审美观点</a:t>
                      </a:r>
                      <a:endParaRPr lang="zh-CN" sz="1200" kern="100" dirty="0">
                        <a:solidFill>
                          <a:schemeClr val="bg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nchorCtr="0">
                    <a:solidFill>
                      <a:srgbClr val="DBB665"/>
                    </a:solidFill>
                  </a:tcPr>
                </a:tc>
              </a:tr>
              <a:tr h="548640">
                <a:tc>
                  <a:txBody>
                    <a:bodyPr/>
                    <a:p>
                      <a:pPr algn="ctr">
                        <a:lnSpc>
                          <a:spcPct val="150000"/>
                        </a:lnSpc>
                      </a:pPr>
                      <a:r>
                        <a:rPr lang="zh-CN"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美容皮肤科</a:t>
                      </a:r>
                      <a:r>
                        <a:rPr lang="zh-CN"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住院医生</a:t>
                      </a:r>
                      <a:endParaRPr lang="zh-CN"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nchorCtr="0">
                    <a:solidFill>
                      <a:srgbClr val="DBB665"/>
                    </a:solidFill>
                  </a:tcPr>
                </a:tc>
                <a:tc>
                  <a:txBody>
                    <a:bodyPr/>
                    <a:p>
                      <a:pPr algn="l">
                        <a:lnSpc>
                          <a:spcPct val="150000"/>
                        </a:lnSpc>
                      </a:pPr>
                      <a:r>
                        <a:rPr lang="zh-CN" sz="1200" kern="100" dirty="0">
                          <a:solidFill>
                            <a:schemeClr val="bg1"/>
                          </a:solidFill>
                          <a:effectLst/>
                          <a:latin typeface="微软雅黑" panose="020B0503020204020204" charset="-122"/>
                          <a:ea typeface="微软雅黑" panose="020B0503020204020204" charset="-122"/>
                          <a:cs typeface="微软雅黑" panose="020B0503020204020204" charset="-122"/>
                        </a:rPr>
                        <a:t>掌握相关医疗行业知识，了解临床皮肤诊疗专业知识、掌握光电设备操作技能</a:t>
                      </a:r>
                      <a:endParaRPr lang="zh-CN" sz="1200" kern="100" dirty="0">
                        <a:solidFill>
                          <a:schemeClr val="bg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nchorCtr="0">
                    <a:solidFill>
                      <a:srgbClr val="DBB665"/>
                    </a:solidFill>
                  </a:tcPr>
                </a:tc>
              </a:tr>
              <a:tr h="381635">
                <a:tc>
                  <a:txBody>
                    <a:bodyPr/>
                    <a:p>
                      <a:pPr algn="ctr">
                        <a:lnSpc>
                          <a:spcPct val="150000"/>
                        </a:lnSpc>
                      </a:pPr>
                      <a:r>
                        <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美容皮肤科美容师</a:t>
                      </a:r>
                      <a:endPar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nchorCtr="0">
                    <a:solidFill>
                      <a:srgbClr val="DBB665"/>
                    </a:solidFill>
                  </a:tcPr>
                </a:tc>
                <a:tc>
                  <a:txBody>
                    <a:bodyPr/>
                    <a:p>
                      <a:pPr algn="l">
                        <a:lnSpc>
                          <a:spcPct val="150000"/>
                        </a:lnSpc>
                      </a:pPr>
                      <a:r>
                        <a:rPr lang="zh-CN" sz="1200" kern="100">
                          <a:solidFill>
                            <a:schemeClr val="bg1"/>
                          </a:solidFill>
                          <a:effectLst/>
                          <a:latin typeface="微软雅黑" panose="020B0503020204020204" charset="-122"/>
                          <a:ea typeface="微软雅黑" panose="020B0503020204020204" charset="-122"/>
                          <a:cs typeface="微软雅黑" panose="020B0503020204020204" charset="-122"/>
                        </a:rPr>
                        <a:t>熟悉掌握基础的美学知识与手法技能、了解医疗美容基础知识</a:t>
                      </a:r>
                      <a:endParaRPr lang="zh-CN" sz="1200" kern="100">
                        <a:solidFill>
                          <a:schemeClr val="bg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nchorCtr="0">
                    <a:solidFill>
                      <a:srgbClr val="DBB665"/>
                    </a:solidFill>
                  </a:tcPr>
                </a:tc>
              </a:tr>
              <a:tr h="328930">
                <a:tc>
                  <a:txBody>
                    <a:bodyPr/>
                    <a:p>
                      <a:pPr algn="ctr">
                        <a:lnSpc>
                          <a:spcPct val="150000"/>
                        </a:lnSpc>
                      </a:pPr>
                      <a:r>
                        <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医务科</a:t>
                      </a:r>
                      <a:r>
                        <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专员</a:t>
                      </a:r>
                      <a:endPar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nchorCtr="0">
                    <a:solidFill>
                      <a:srgbClr val="DBB665"/>
                    </a:solidFill>
                  </a:tcPr>
                </a:tc>
                <a:tc>
                  <a:txBody>
                    <a:bodyPr/>
                    <a:p>
                      <a:pPr algn="l">
                        <a:lnSpc>
                          <a:spcPct val="150000"/>
                        </a:lnSpc>
                      </a:pPr>
                      <a:r>
                        <a:rPr lang="zh-CN" sz="1200" kern="100">
                          <a:solidFill>
                            <a:schemeClr val="bg1"/>
                          </a:solidFill>
                          <a:effectLst/>
                          <a:latin typeface="微软雅黑" panose="020B0503020204020204" charset="-122"/>
                          <a:ea typeface="微软雅黑" panose="020B0503020204020204" charset="-122"/>
                          <a:cs typeface="微软雅黑" panose="020B0503020204020204" charset="-122"/>
                        </a:rPr>
                        <a:t>协助</a:t>
                      </a:r>
                      <a:r>
                        <a:rPr lang="zh-CN" sz="1200" kern="100">
                          <a:solidFill>
                            <a:schemeClr val="bg1"/>
                          </a:solidFill>
                          <a:effectLst/>
                          <a:latin typeface="微软雅黑" panose="020B0503020204020204" charset="-122"/>
                          <a:ea typeface="微软雅黑" panose="020B0503020204020204" charset="-122"/>
                          <a:cs typeface="微软雅黑" panose="020B0503020204020204" charset="-122"/>
                        </a:rPr>
                        <a:t>上级督促及推动各种医疗制度和医疗规范的执行</a:t>
                      </a:r>
                      <a:endParaRPr lang="zh-CN" sz="1200" kern="100">
                        <a:solidFill>
                          <a:schemeClr val="bg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nchorCtr="0">
                    <a:solidFill>
                      <a:srgbClr val="DBB665"/>
                    </a:solidFill>
                  </a:tcPr>
                </a:tc>
              </a:tr>
              <a:tr h="359410">
                <a:tc>
                  <a:txBody>
                    <a:bodyPr/>
                    <a:p>
                      <a:pPr algn="ctr">
                        <a:lnSpc>
                          <a:spcPct val="150000"/>
                        </a:lnSpc>
                      </a:pPr>
                      <a:r>
                        <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医师医助</a:t>
                      </a:r>
                      <a:endPar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nchorCtr="0">
                    <a:solidFill>
                      <a:srgbClr val="DBB665"/>
                    </a:solidFill>
                  </a:tcPr>
                </a:tc>
                <a:tc>
                  <a:txBody>
                    <a:bodyPr/>
                    <a:p>
                      <a:pPr algn="l">
                        <a:lnSpc>
                          <a:spcPct val="150000"/>
                        </a:lnSpc>
                      </a:pPr>
                      <a:r>
                        <a:rPr lang="zh-CN" sz="1200" kern="100">
                          <a:solidFill>
                            <a:schemeClr val="bg1"/>
                          </a:solidFill>
                          <a:effectLst/>
                          <a:latin typeface="微软雅黑" panose="020B0503020204020204" charset="-122"/>
                          <a:ea typeface="微软雅黑" panose="020B0503020204020204" charset="-122"/>
                          <a:cs typeface="微软雅黑" panose="020B0503020204020204" charset="-122"/>
                        </a:rPr>
                        <a:t>能够独立给医生陪台，熟练操作光电仪器</a:t>
                      </a:r>
                      <a:endParaRPr lang="zh-CN" sz="1200" kern="100">
                        <a:solidFill>
                          <a:schemeClr val="bg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nchorCtr="0">
                    <a:solidFill>
                      <a:srgbClr val="DBB665"/>
                    </a:solidFill>
                  </a:tcPr>
                </a:tc>
              </a:tr>
              <a:tr h="347980">
                <a:tc>
                  <a:txBody>
                    <a:bodyPr/>
                    <a:p>
                      <a:pPr algn="ctr">
                        <a:lnSpc>
                          <a:spcPct val="150000"/>
                        </a:lnSpc>
                      </a:pPr>
                      <a:r>
                        <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手术室护士</a:t>
                      </a:r>
                      <a:endPar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nchorCtr="0">
                    <a:solidFill>
                      <a:srgbClr val="DBB665"/>
                    </a:solidFill>
                  </a:tcPr>
                </a:tc>
                <a:tc>
                  <a:txBody>
                    <a:bodyPr/>
                    <a:p>
                      <a:pPr algn="l">
                        <a:lnSpc>
                          <a:spcPct val="150000"/>
                        </a:lnSpc>
                      </a:pPr>
                      <a:r>
                        <a:rPr lang="zh-CN" sz="1200" kern="100">
                          <a:solidFill>
                            <a:schemeClr val="bg1"/>
                          </a:solidFill>
                          <a:effectLst/>
                          <a:latin typeface="微软雅黑" panose="020B0503020204020204" charset="-122"/>
                          <a:ea typeface="微软雅黑" panose="020B0503020204020204" charset="-122"/>
                          <a:cs typeface="微软雅黑" panose="020B0503020204020204" charset="-122"/>
                        </a:rPr>
                        <a:t>配合医生做好对病人的治疗工作</a:t>
                      </a:r>
                      <a:endParaRPr lang="zh-CN" sz="1200" kern="100">
                        <a:solidFill>
                          <a:schemeClr val="bg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nchorCtr="0">
                    <a:solidFill>
                      <a:srgbClr val="DBB665"/>
                    </a:solidFill>
                  </a:tcPr>
                </a:tc>
              </a:tr>
              <a:tr h="382905">
                <a:tc>
                  <a:txBody>
                    <a:bodyPr/>
                    <a:p>
                      <a:pPr algn="ctr">
                        <a:lnSpc>
                          <a:spcPct val="150000"/>
                        </a:lnSpc>
                      </a:pPr>
                      <a:r>
                        <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导诊</a:t>
                      </a:r>
                      <a:endPar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nchorCtr="0">
                    <a:solidFill>
                      <a:srgbClr val="DBB665"/>
                    </a:solidFill>
                  </a:tcPr>
                </a:tc>
                <a:tc>
                  <a:txBody>
                    <a:bodyPr/>
                    <a:p>
                      <a:pPr algn="l">
                        <a:lnSpc>
                          <a:spcPct val="150000"/>
                        </a:lnSpc>
                      </a:pPr>
                      <a:r>
                        <a:rPr lang="zh-CN" sz="1200" kern="100" dirty="0">
                          <a:solidFill>
                            <a:schemeClr val="bg1"/>
                          </a:solidFill>
                          <a:effectLst/>
                          <a:latin typeface="微软雅黑" panose="020B0503020204020204" charset="-122"/>
                          <a:ea typeface="微软雅黑" panose="020B0503020204020204" charset="-122"/>
                          <a:cs typeface="微软雅黑" panose="020B0503020204020204" charset="-122"/>
                        </a:rPr>
                        <a:t>形象好气质佳、</a:t>
                      </a:r>
                      <a:r>
                        <a:rPr lang="zh-CN" sz="1200" kern="100" dirty="0">
                          <a:solidFill>
                            <a:schemeClr val="bg1"/>
                          </a:solidFill>
                          <a:effectLst/>
                          <a:latin typeface="微软雅黑" panose="020B0503020204020204" charset="-122"/>
                          <a:ea typeface="微软雅黑" panose="020B0503020204020204" charset="-122"/>
                          <a:cs typeface="微软雅黑" panose="020B0503020204020204" charset="-122"/>
                        </a:rPr>
                        <a:t>待人热情</a:t>
                      </a:r>
                      <a:endParaRPr lang="zh-CN" sz="1200" kern="100" dirty="0">
                        <a:solidFill>
                          <a:schemeClr val="bg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nchorCtr="0">
                    <a:solidFill>
                      <a:srgbClr val="DBB665"/>
                    </a:solidFill>
                  </a:tcPr>
                </a:tc>
              </a:tr>
              <a:tr h="441325">
                <a:tc>
                  <a:txBody>
                    <a:bodyPr/>
                    <a:p>
                      <a:pPr algn="ctr">
                        <a:lnSpc>
                          <a:spcPct val="150000"/>
                        </a:lnSpc>
                        <a:buNone/>
                      </a:pPr>
                      <a:r>
                        <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各科室</a:t>
                      </a:r>
                      <a:r>
                        <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rPr>
                        <a:t>实习生</a:t>
                      </a:r>
                      <a:endParaRPr lang="zh-CN" altLang="en-US" sz="1200" kern="10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nchorCtr="0">
                    <a:solidFill>
                      <a:srgbClr val="DBB665"/>
                    </a:solidFill>
                  </a:tcPr>
                </a:tc>
                <a:tc>
                  <a:txBody>
                    <a:bodyPr/>
                    <a:p>
                      <a:pPr algn="l">
                        <a:lnSpc>
                          <a:spcPct val="150000"/>
                        </a:lnSpc>
                        <a:buNone/>
                      </a:pPr>
                      <a:r>
                        <a:rPr lang="zh-CN" altLang="en-US" sz="1200" kern="100" dirty="0">
                          <a:solidFill>
                            <a:schemeClr val="bg1"/>
                          </a:solidFill>
                          <a:effectLst/>
                          <a:latin typeface="微软雅黑" panose="020B0503020204020204" charset="-122"/>
                          <a:ea typeface="微软雅黑" panose="020B0503020204020204" charset="-122"/>
                          <a:cs typeface="微软雅黑" panose="020B0503020204020204" charset="-122"/>
                        </a:rPr>
                        <a:t>医疗专业的</a:t>
                      </a:r>
                      <a:r>
                        <a:rPr lang="zh-CN" altLang="en-US" sz="1200" kern="100" dirty="0">
                          <a:solidFill>
                            <a:schemeClr val="bg1"/>
                          </a:solidFill>
                          <a:effectLst/>
                          <a:latin typeface="微软雅黑" panose="020B0503020204020204" charset="-122"/>
                          <a:ea typeface="微软雅黑" panose="020B0503020204020204" charset="-122"/>
                          <a:cs typeface="微软雅黑" panose="020B0503020204020204" charset="-122"/>
                        </a:rPr>
                        <a:t>在校生</a:t>
                      </a:r>
                      <a:endParaRPr lang="zh-CN" altLang="en-US" sz="1200" kern="100" dirty="0">
                        <a:solidFill>
                          <a:schemeClr val="bg1"/>
                        </a:solidFill>
                        <a:effectLst/>
                        <a:latin typeface="微软雅黑" panose="020B0503020204020204" charset="-122"/>
                        <a:ea typeface="微软雅黑" panose="020B0503020204020204" charset="-122"/>
                        <a:cs typeface="微软雅黑" panose="020B0503020204020204" charset="-122"/>
                      </a:endParaRPr>
                    </a:p>
                  </a:txBody>
                  <a:tcPr marL="68580" marR="68580" marT="0" marB="0" anchor="ctr" anchorCtr="0">
                    <a:solidFill>
                      <a:srgbClr val="DBB665"/>
                    </a:solidFill>
                  </a:tcPr>
                </a:tc>
              </a:tr>
            </a:tbl>
          </a:graphicData>
        </a:graphic>
      </p:graphicFrame>
      <p:sp>
        <p:nvSpPr>
          <p:cNvPr id="63" name="矩形 62"/>
          <p:cNvSpPr/>
          <p:nvPr/>
        </p:nvSpPr>
        <p:spPr>
          <a:xfrm>
            <a:off x="869950" y="2065020"/>
            <a:ext cx="2003425" cy="2624455"/>
          </a:xfrm>
          <a:prstGeom prst="rect">
            <a:avLst/>
          </a:prstGeom>
          <a:solidFill>
            <a:srgbClr val="DBB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TextBox 7"/>
          <p:cNvSpPr txBox="1"/>
          <p:nvPr/>
        </p:nvSpPr>
        <p:spPr>
          <a:xfrm>
            <a:off x="1503706" y="2560964"/>
            <a:ext cx="2697480" cy="645160"/>
          </a:xfrm>
          <a:prstGeom prst="rect">
            <a:avLst/>
          </a:prstGeom>
          <a:noFill/>
        </p:spPr>
        <p:txBody>
          <a:bodyPr wrap="none" rtlCol="0">
            <a:spAutoFit/>
          </a:bodyPr>
          <a:p>
            <a:r>
              <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招</a:t>
            </a:r>
            <a:r>
              <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募</a:t>
            </a:r>
            <a:r>
              <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职</a:t>
            </a:r>
            <a:r>
              <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位</a:t>
            </a:r>
            <a:endPar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53" name="Google Shape;86;p19"/>
          <p:cNvSpPr txBox="1"/>
          <p:nvPr/>
        </p:nvSpPr>
        <p:spPr>
          <a:xfrm>
            <a:off x="1569720" y="2226945"/>
            <a:ext cx="2565400" cy="334010"/>
          </a:xfrm>
          <a:prstGeom prst="rect">
            <a:avLst/>
          </a:prstGeom>
          <a:noFill/>
          <a:ln>
            <a:noFill/>
          </a:ln>
        </p:spPr>
        <p:txBody>
          <a:bodyPr spcFirstLastPara="1" wrap="square" lIns="91425" tIns="45700" rIns="91425" bIns="45700" anchor="t" anchorCtr="0">
            <a:noAutofit/>
          </a:bodyPr>
          <a:p>
            <a:pPr marL="0" marR="0" lvl="0" indent="0" algn="dist" rtl="0">
              <a:spcBef>
                <a:spcPts val="0"/>
              </a:spcBef>
              <a:spcAft>
                <a:spcPts val="0"/>
              </a:spcAft>
              <a:buNone/>
            </a:pPr>
            <a:r>
              <a:rPr lang="en-US" altLang="zh-CN" sz="1600" dirty="0">
                <a:solidFill>
                  <a:schemeClr val="tx1">
                    <a:lumMod val="85000"/>
                    <a:lumOff val="15000"/>
                  </a:schemeClr>
                </a:solidFill>
                <a:latin typeface="字魂58号-创中黑" panose="00000500000000000000" pitchFamily="2" charset="-122"/>
                <a:ea typeface="字魂58号-创中黑" panose="00000500000000000000" pitchFamily="2" charset="-122"/>
                <a:cs typeface="+mn-ea"/>
                <a:sym typeface="+mn-lt"/>
              </a:rPr>
              <a:t>Recruitment position</a:t>
            </a:r>
            <a:endParaRPr lang="en-US" altLang="zh-CN" sz="1600" dirty="0">
              <a:solidFill>
                <a:schemeClr val="tx1">
                  <a:lumMod val="85000"/>
                  <a:lumOff val="15000"/>
                </a:schemeClr>
              </a:solidFill>
              <a:latin typeface="字魂58号-创中黑" panose="00000500000000000000" pitchFamily="2" charset="-122"/>
              <a:ea typeface="字魂58号-创中黑" panose="00000500000000000000" pitchFamily="2" charset="-122"/>
              <a:cs typeface="+mn-ea"/>
              <a:sym typeface="+mn-lt"/>
            </a:endParaRPr>
          </a:p>
        </p:txBody>
      </p:sp>
      <p:sp>
        <p:nvSpPr>
          <p:cNvPr id="55" name="TextBox 7"/>
          <p:cNvSpPr txBox="1"/>
          <p:nvPr/>
        </p:nvSpPr>
        <p:spPr>
          <a:xfrm>
            <a:off x="869950" y="4208145"/>
            <a:ext cx="3572510" cy="1168400"/>
          </a:xfrm>
          <a:prstGeom prst="rect">
            <a:avLst/>
          </a:prstGeom>
          <a:solidFill>
            <a:srgbClr val="DBB665"/>
          </a:solidFill>
          <a:ln>
            <a:solidFill>
              <a:srgbClr val="DBB665"/>
            </a:solidFill>
          </a:ln>
        </p:spPr>
        <p:txBody>
          <a:bodyPr wrap="square" rtlCol="0">
            <a:spAutoFit/>
          </a:bodyPr>
          <a:p>
            <a:r>
              <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       </a:t>
            </a:r>
            <a:endParaRPr lang="en-US" altLang="zh-CN" sz="1400" dirty="0">
              <a:solidFill>
                <a:schemeClr val="bg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a:p>
            <a:endParaRPr lang="zh-CN" altLang="en-US" sz="1400" dirty="0">
              <a:solidFill>
                <a:schemeClr val="bg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a:p>
            <a:endParaRPr lang="zh-CN" altLang="en-US" sz="1400" dirty="0">
              <a:solidFill>
                <a:schemeClr val="bg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a:p>
            <a:endParaRPr lang="zh-CN" altLang="en-US" sz="1400" dirty="0">
              <a:solidFill>
                <a:schemeClr val="bg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a:p>
            <a:endParaRPr lang="zh-CN" altLang="en-US" sz="1400" dirty="0">
              <a:solidFill>
                <a:schemeClr val="bg1"/>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3" grpId="0" bldLvl="0" animBg="1"/>
    </p:bldLst>
  </p:timing>
</p:sld>
</file>

<file path=ppt/tags/tag1.xml><?xml version="1.0" encoding="utf-8"?>
<p:tagLst xmlns:p="http://schemas.openxmlformats.org/presentationml/2006/main">
  <p:tag name="KSO_WM_UNIT_TABLE_BEAUTIFY" val="smartTable{232e0e5d-4b82-4a5f-bdd5-df6ffa37a4d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2268</Words>
  <Application>WPS 演示</Application>
  <PresentationFormat>宽屏</PresentationFormat>
  <Paragraphs>188</Paragraphs>
  <Slides>10</Slides>
  <Notes>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10</vt:i4>
      </vt:variant>
    </vt:vector>
  </HeadingPairs>
  <TitlesOfParts>
    <vt:vector size="28" baseType="lpstr">
      <vt:lpstr>Arial</vt:lpstr>
      <vt:lpstr>宋体</vt:lpstr>
      <vt:lpstr>Wingdings</vt:lpstr>
      <vt:lpstr>微软雅黑</vt:lpstr>
      <vt:lpstr>字魂58号-创中黑</vt:lpstr>
      <vt:lpstr>黑体</vt:lpstr>
      <vt:lpstr>字魂59号-创粗黑</vt:lpstr>
      <vt:lpstr>Wingdings</vt:lpstr>
      <vt:lpstr>思源黑体</vt:lpstr>
      <vt:lpstr>Lato</vt:lpstr>
      <vt:lpstr>Helvetica</vt:lpstr>
      <vt:lpstr>Times New Roman</vt:lpstr>
      <vt:lpstr>等线</vt:lpstr>
      <vt:lpstr>Arial Unicode MS</vt:lpstr>
      <vt:lpstr>等线 Light</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Vagun Vagun</dc:creator>
  <cp:lastModifiedBy>Administrator</cp:lastModifiedBy>
  <cp:revision>462</cp:revision>
  <dcterms:created xsi:type="dcterms:W3CDTF">2019-07-04T08:14:00Z</dcterms:created>
  <dcterms:modified xsi:type="dcterms:W3CDTF">2021-03-10T02:46:24Z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6280A3CB5AEA42A1BFE5345816AA5A85</vt:lpwstr>
  </property>
</Properties>
</file>